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heme/theme3.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8"/>
  </p:notesMasterIdLst>
  <p:sldIdLst>
    <p:sldId id="256" r:id="rId3"/>
    <p:sldId id="276" r:id="rId4"/>
    <p:sldId id="279" r:id="rId5"/>
    <p:sldId id="258" r:id="rId6"/>
    <p:sldId id="257" r:id="rId7"/>
    <p:sldId id="262" r:id="rId8"/>
    <p:sldId id="282" r:id="rId9"/>
    <p:sldId id="283" r:id="rId10"/>
    <p:sldId id="285" r:id="rId11"/>
    <p:sldId id="286" r:id="rId12"/>
    <p:sldId id="287" r:id="rId13"/>
    <p:sldId id="288" r:id="rId14"/>
    <p:sldId id="289" r:id="rId15"/>
    <p:sldId id="290" r:id="rId16"/>
    <p:sldId id="291" r:id="rId17"/>
    <p:sldId id="292" r:id="rId18"/>
    <p:sldId id="293" r:id="rId19"/>
    <p:sldId id="294" r:id="rId20"/>
    <p:sldId id="295" r:id="rId21"/>
    <p:sldId id="296" r:id="rId22"/>
    <p:sldId id="274" r:id="rId23"/>
    <p:sldId id="260" r:id="rId24"/>
    <p:sldId id="275" r:id="rId25"/>
    <p:sldId id="267" r:id="rId26"/>
    <p:sldId id="28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7129" userDrawn="1">
          <p15:clr>
            <a:srgbClr val="A4A3A4"/>
          </p15:clr>
        </p15:guide>
        <p15:guide id="4" pos="551" userDrawn="1">
          <p15:clr>
            <a:srgbClr val="A4A3A4"/>
          </p15:clr>
        </p15:guide>
        <p15:guide id="5" orient="horz" pos="210" userDrawn="1">
          <p15:clr>
            <a:srgbClr val="A4A3A4"/>
          </p15:clr>
        </p15:guide>
        <p15:guide id="6" orient="horz" pos="38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DF50"/>
    <a:srgbClr val="0DB04A"/>
    <a:srgbClr val="1F7EE7"/>
    <a:srgbClr val="E25142"/>
    <a:srgbClr val="024793"/>
    <a:srgbClr val="2E4168"/>
    <a:srgbClr val="102960"/>
    <a:srgbClr val="243372"/>
    <a:srgbClr val="D6181F"/>
    <a:srgbClr val="88289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10" autoAdjust="0"/>
    <p:restoredTop sz="94576" autoAdjust="0"/>
  </p:normalViewPr>
  <p:slideViewPr>
    <p:cSldViewPr snapToGrid="0" showGuides="1">
      <p:cViewPr varScale="1">
        <p:scale>
          <a:sx n="118" d="100"/>
          <a:sy n="118" d="100"/>
        </p:scale>
        <p:origin x="536" y="200"/>
      </p:cViewPr>
      <p:guideLst>
        <p:guide orient="horz" pos="2160"/>
        <p:guide pos="3840"/>
        <p:guide pos="7129"/>
        <p:guide pos="551"/>
        <p:guide orient="horz" pos="210"/>
        <p:guide orient="horz" pos="386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s>
</file>

<file path=ppt/media/image1.jpeg>
</file>

<file path=ppt/media/image10.jp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4.png>
</file>

<file path=ppt/media/image5.sv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BFD139-CC41-44D9-B3EE-0C1BD3A04686}" type="datetimeFigureOut">
              <a:rPr lang="en-US" smtClean="0"/>
              <a:t>12/18/23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1A54C5-D71D-4D9F-A762-5D9DA6855586}" type="slidenum">
              <a:rPr lang="en-US" smtClean="0"/>
              <a:t>‹#›</a:t>
            </a:fld>
            <a:endParaRPr lang="en-US"/>
          </a:p>
        </p:txBody>
      </p:sp>
    </p:spTree>
    <p:extLst>
      <p:ext uri="{BB962C8B-B14F-4D97-AF65-F5344CB8AC3E}">
        <p14:creationId xmlns:p14="http://schemas.microsoft.com/office/powerpoint/2010/main" val="33728223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9DE5F4B-E26A-41E3-B0CB-D243FAB882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27711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31" name="Picture 30"/>
          <p:cNvPicPr>
            <a:picLocks noChangeAspect="1"/>
          </p:cNvPicPr>
          <p:nvPr userDrawn="1"/>
        </p:nvPicPr>
        <p:blipFill rotWithShape="1">
          <a:blip r:embed="rId2" cstate="print">
            <a:extLst>
              <a:ext uri="{28A0092B-C50C-407E-A947-70E740481C1C}">
                <a14:useLocalDpi xmlns:a14="http://schemas.microsoft.com/office/drawing/2010/main" val="0"/>
              </a:ext>
            </a:extLst>
          </a:blip>
          <a:srcRect t="7944" b="7944"/>
          <a:stretch/>
        </p:blipFill>
        <p:spPr>
          <a:xfrm flipH="1">
            <a:off x="0" y="0"/>
            <a:ext cx="12192000" cy="6858000"/>
          </a:xfrm>
          <a:prstGeom prst="rect">
            <a:avLst/>
          </a:prstGeom>
        </p:spPr>
      </p:pic>
      <p:sp>
        <p:nvSpPr>
          <p:cNvPr id="27" name="Rectangle 26"/>
          <p:cNvSpPr/>
          <p:nvPr userDrawn="1"/>
        </p:nvSpPr>
        <p:spPr>
          <a:xfrm>
            <a:off x="0" y="-690"/>
            <a:ext cx="12192000" cy="6858000"/>
          </a:xfrm>
          <a:prstGeom prst="rect">
            <a:avLst/>
          </a:prstGeom>
          <a:gradFill flip="none" rotWithShape="1">
            <a:gsLst>
              <a:gs pos="0">
                <a:srgbClr val="024793">
                  <a:alpha val="80000"/>
                </a:srgbClr>
              </a:gs>
              <a:gs pos="100000">
                <a:srgbClr val="33D360">
                  <a:alpha val="20000"/>
                </a:srgbClr>
              </a:gs>
            </a:gsLst>
            <a:lin ang="13500000" scaled="1"/>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sp>
        <p:nvSpPr>
          <p:cNvPr id="3" name="Subtitle 2"/>
          <p:cNvSpPr>
            <a:spLocks noGrp="1"/>
          </p:cNvSpPr>
          <p:nvPr>
            <p:ph type="subTitle" idx="1"/>
          </p:nvPr>
        </p:nvSpPr>
        <p:spPr>
          <a:xfrm>
            <a:off x="838200" y="4874148"/>
            <a:ext cx="9144000" cy="938294"/>
          </a:xfrm>
        </p:spPr>
        <p:txBody>
          <a:bodyPr lIns="0" tIns="0" rIns="0" bIns="0">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838200" y="6356350"/>
            <a:ext cx="2743200" cy="365125"/>
          </a:xfrm>
        </p:spPr>
        <p:txBody>
          <a:bodyPr/>
          <a:lstStyle/>
          <a:p>
            <a:fld id="{3DA1A576-034B-45D7-9F5B-548D28C1BC98}" type="datetimeFigureOut">
              <a:rPr lang="en-US" smtClean="0"/>
              <a:t>12/18/23</a:t>
            </a:fld>
            <a:endParaRPr lang="en-US"/>
          </a:p>
        </p:txBody>
      </p:sp>
      <p:sp>
        <p:nvSpPr>
          <p:cNvPr id="1035" name="Oval 1034"/>
          <p:cNvSpPr/>
          <p:nvPr userDrawn="1"/>
        </p:nvSpPr>
        <p:spPr>
          <a:xfrm>
            <a:off x="7391400" y="999778"/>
            <a:ext cx="5181600" cy="3314376"/>
          </a:xfrm>
          <a:prstGeom prst="ellipse">
            <a:avLst/>
          </a:prstGeom>
          <a:gradFill flip="none" rotWithShape="1">
            <a:gsLst>
              <a:gs pos="49599">
                <a:srgbClr val="FFFFFF">
                  <a:alpha val="29000"/>
                </a:srgbClr>
              </a:gs>
              <a:gs pos="15000">
                <a:schemeClr val="bg1"/>
              </a:gs>
              <a:gs pos="99000">
                <a:schemeClr val="bg1">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p:cNvSpPr>
            <a:spLocks noGrp="1"/>
          </p:cNvSpPr>
          <p:nvPr>
            <p:ph type="ftr" sz="quarter" idx="11"/>
          </p:nvPr>
        </p:nvSpPr>
        <p:spPr>
          <a:xfrm>
            <a:off x="4038600" y="6356350"/>
            <a:ext cx="4114800" cy="365125"/>
          </a:xfrm>
        </p:spPr>
        <p:txBody>
          <a:bodyPr/>
          <a:lstStyle/>
          <a:p>
            <a:endParaRPr lang="en-US" dirty="0"/>
          </a:p>
        </p:txBody>
      </p:sp>
      <p:sp>
        <p:nvSpPr>
          <p:cNvPr id="6" name="Slide Number Placeholder 5"/>
          <p:cNvSpPr>
            <a:spLocks noGrp="1"/>
          </p:cNvSpPr>
          <p:nvPr>
            <p:ph type="sldNum" sz="quarter" idx="12"/>
          </p:nvPr>
        </p:nvSpPr>
        <p:spPr>
          <a:xfrm>
            <a:off x="8610600" y="6356350"/>
            <a:ext cx="2743200" cy="365125"/>
          </a:xfrm>
        </p:spPr>
        <p:txBody>
          <a:bodyPr/>
          <a:lstStyle/>
          <a:p>
            <a:fld id="{01345598-B2C9-4FFE-8967-D41635DDF549}" type="slidenum">
              <a:rPr lang="en-US" smtClean="0"/>
              <a:t>‹#›</a:t>
            </a:fld>
            <a:endParaRPr lang="en-US"/>
          </a:p>
        </p:txBody>
      </p:sp>
      <p:sp>
        <p:nvSpPr>
          <p:cNvPr id="17" name="AutoShape 15"/>
          <p:cNvSpPr>
            <a:spLocks noChangeAspect="1" noChangeArrowheads="1" noTextEdit="1"/>
          </p:cNvSpPr>
          <p:nvPr userDrawn="1"/>
        </p:nvSpPr>
        <p:spPr bwMode="auto">
          <a:xfrm>
            <a:off x="1589" y="-690"/>
            <a:ext cx="12190412" cy="3175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userDrawn="1"/>
        </p:nvSpPr>
        <p:spPr bwMode="auto">
          <a:xfrm>
            <a:off x="1589" y="-22872"/>
            <a:ext cx="12190412" cy="2961253"/>
          </a:xfrm>
          <a:custGeom>
            <a:avLst/>
            <a:gdLst>
              <a:gd name="T0" fmla="*/ 0 w 3840"/>
              <a:gd name="T1" fmla="*/ 8 h 932"/>
              <a:gd name="T2" fmla="*/ 0 w 3840"/>
              <a:gd name="T3" fmla="*/ 552 h 932"/>
              <a:gd name="T4" fmla="*/ 1040 w 3840"/>
              <a:gd name="T5" fmla="*/ 189 h 932"/>
              <a:gd name="T6" fmla="*/ 3016 w 3840"/>
              <a:gd name="T7" fmla="*/ 860 h 932"/>
              <a:gd name="T8" fmla="*/ 3840 w 3840"/>
              <a:gd name="T9" fmla="*/ 644 h 932"/>
              <a:gd name="T10" fmla="*/ 3840 w 3840"/>
              <a:gd name="T11" fmla="*/ 8 h 932"/>
              <a:gd name="T12" fmla="*/ 0 w 3840"/>
              <a:gd name="T13" fmla="*/ 8 h 932"/>
            </a:gdLst>
            <a:ahLst/>
            <a:cxnLst>
              <a:cxn ang="0">
                <a:pos x="T0" y="T1"/>
              </a:cxn>
              <a:cxn ang="0">
                <a:pos x="T2" y="T3"/>
              </a:cxn>
              <a:cxn ang="0">
                <a:pos x="T4" y="T5"/>
              </a:cxn>
              <a:cxn ang="0">
                <a:pos x="T6" y="T7"/>
              </a:cxn>
              <a:cxn ang="0">
                <a:pos x="T8" y="T9"/>
              </a:cxn>
              <a:cxn ang="0">
                <a:pos x="T10" y="T11"/>
              </a:cxn>
              <a:cxn ang="0">
                <a:pos x="T12" y="T13"/>
              </a:cxn>
            </a:cxnLst>
            <a:rect l="0" t="0" r="r" b="b"/>
            <a:pathLst>
              <a:path w="3840" h="932">
                <a:moveTo>
                  <a:pt x="0" y="8"/>
                </a:moveTo>
                <a:cubicBezTo>
                  <a:pt x="0" y="552"/>
                  <a:pt x="0" y="552"/>
                  <a:pt x="0" y="552"/>
                </a:cubicBezTo>
                <a:cubicBezTo>
                  <a:pt x="0" y="552"/>
                  <a:pt x="183" y="0"/>
                  <a:pt x="1040" y="189"/>
                </a:cubicBezTo>
                <a:cubicBezTo>
                  <a:pt x="1896" y="379"/>
                  <a:pt x="2556" y="788"/>
                  <a:pt x="3016" y="860"/>
                </a:cubicBezTo>
                <a:cubicBezTo>
                  <a:pt x="3476" y="932"/>
                  <a:pt x="3840" y="644"/>
                  <a:pt x="3840" y="644"/>
                </a:cubicBezTo>
                <a:cubicBezTo>
                  <a:pt x="3840" y="8"/>
                  <a:pt x="3840" y="8"/>
                  <a:pt x="3840" y="8"/>
                </a:cubicBezTo>
                <a:lnTo>
                  <a:pt x="0"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userDrawn="1"/>
        </p:nvSpPr>
        <p:spPr bwMode="auto">
          <a:xfrm>
            <a:off x="1589" y="62686"/>
            <a:ext cx="12190412" cy="3712261"/>
          </a:xfrm>
          <a:custGeom>
            <a:avLst/>
            <a:gdLst>
              <a:gd name="T0" fmla="*/ 3840 w 3840"/>
              <a:gd name="T1" fmla="*/ 496 h 1168"/>
              <a:gd name="T2" fmla="*/ 3840 w 3840"/>
              <a:gd name="T3" fmla="*/ 772 h 1168"/>
              <a:gd name="T4" fmla="*/ 2632 w 3840"/>
              <a:gd name="T5" fmla="*/ 868 h 1168"/>
              <a:gd name="T6" fmla="*/ 600 w 3840"/>
              <a:gd name="T7" fmla="*/ 172 h 1168"/>
              <a:gd name="T8" fmla="*/ 0 w 3840"/>
              <a:gd name="T9" fmla="*/ 788 h 1168"/>
              <a:gd name="T10" fmla="*/ 0 w 3840"/>
              <a:gd name="T11" fmla="*/ 306 h 1168"/>
              <a:gd name="T12" fmla="*/ 988 w 3840"/>
              <a:gd name="T13" fmla="*/ 86 h 1168"/>
              <a:gd name="T14" fmla="*/ 3840 w 3840"/>
              <a:gd name="T15" fmla="*/ 496 h 11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40" h="1168">
                <a:moveTo>
                  <a:pt x="3840" y="496"/>
                </a:moveTo>
                <a:cubicBezTo>
                  <a:pt x="3840" y="772"/>
                  <a:pt x="3840" y="772"/>
                  <a:pt x="3840" y="772"/>
                </a:cubicBezTo>
                <a:cubicBezTo>
                  <a:pt x="3840" y="772"/>
                  <a:pt x="3324" y="1168"/>
                  <a:pt x="2632" y="868"/>
                </a:cubicBezTo>
                <a:cubicBezTo>
                  <a:pt x="1940" y="568"/>
                  <a:pt x="1136" y="80"/>
                  <a:pt x="600" y="172"/>
                </a:cubicBezTo>
                <a:cubicBezTo>
                  <a:pt x="64" y="264"/>
                  <a:pt x="0" y="788"/>
                  <a:pt x="0" y="788"/>
                </a:cubicBezTo>
                <a:cubicBezTo>
                  <a:pt x="0" y="306"/>
                  <a:pt x="0" y="306"/>
                  <a:pt x="0" y="306"/>
                </a:cubicBezTo>
                <a:cubicBezTo>
                  <a:pt x="0" y="306"/>
                  <a:pt x="264" y="0"/>
                  <a:pt x="988" y="86"/>
                </a:cubicBezTo>
                <a:cubicBezTo>
                  <a:pt x="1755" y="178"/>
                  <a:pt x="2972" y="996"/>
                  <a:pt x="3840" y="496"/>
                </a:cubicBezTo>
                <a:close/>
              </a:path>
            </a:pathLst>
          </a:custGeom>
          <a:gradFill flip="none" rotWithShape="1">
            <a:gsLst>
              <a:gs pos="0">
                <a:srgbClr val="117283"/>
              </a:gs>
              <a:gs pos="100000">
                <a:srgbClr val="33D360"/>
              </a:gs>
            </a:gsLst>
            <a:lin ang="0" scaled="1"/>
            <a:tileRect/>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0" name="Freeform 19"/>
          <p:cNvSpPr>
            <a:spLocks/>
          </p:cNvSpPr>
          <p:nvPr userDrawn="1"/>
        </p:nvSpPr>
        <p:spPr bwMode="auto">
          <a:xfrm>
            <a:off x="1589" y="-354013"/>
            <a:ext cx="12190412" cy="3582340"/>
          </a:xfrm>
          <a:custGeom>
            <a:avLst/>
            <a:gdLst>
              <a:gd name="T0" fmla="*/ 3840 w 3840"/>
              <a:gd name="T1" fmla="*/ 627 h 1127"/>
              <a:gd name="T2" fmla="*/ 3840 w 3840"/>
              <a:gd name="T3" fmla="*/ 784 h 1127"/>
              <a:gd name="T4" fmla="*/ 1504 w 3840"/>
              <a:gd name="T5" fmla="*/ 420 h 1127"/>
              <a:gd name="T6" fmla="*/ 0 w 3840"/>
              <a:gd name="T7" fmla="*/ 568 h 1127"/>
              <a:gd name="T8" fmla="*/ 0 w 3840"/>
              <a:gd name="T9" fmla="*/ 437 h 1127"/>
              <a:gd name="T10" fmla="*/ 988 w 3840"/>
              <a:gd name="T11" fmla="*/ 217 h 1127"/>
              <a:gd name="T12" fmla="*/ 3840 w 3840"/>
              <a:gd name="T13" fmla="*/ 627 h 1127"/>
            </a:gdLst>
            <a:ahLst/>
            <a:cxnLst>
              <a:cxn ang="0">
                <a:pos x="T0" y="T1"/>
              </a:cxn>
              <a:cxn ang="0">
                <a:pos x="T2" y="T3"/>
              </a:cxn>
              <a:cxn ang="0">
                <a:pos x="T4" y="T5"/>
              </a:cxn>
              <a:cxn ang="0">
                <a:pos x="T6" y="T7"/>
              </a:cxn>
              <a:cxn ang="0">
                <a:pos x="T8" y="T9"/>
              </a:cxn>
              <a:cxn ang="0">
                <a:pos x="T10" y="T11"/>
              </a:cxn>
              <a:cxn ang="0">
                <a:pos x="T12" y="T13"/>
              </a:cxn>
            </a:cxnLst>
            <a:rect l="0" t="0" r="r" b="b"/>
            <a:pathLst>
              <a:path w="3840" h="1127">
                <a:moveTo>
                  <a:pt x="3840" y="627"/>
                </a:moveTo>
                <a:cubicBezTo>
                  <a:pt x="3840" y="784"/>
                  <a:pt x="3840" y="784"/>
                  <a:pt x="3840" y="784"/>
                </a:cubicBezTo>
                <a:cubicBezTo>
                  <a:pt x="3200" y="1108"/>
                  <a:pt x="2664" y="840"/>
                  <a:pt x="1504" y="420"/>
                </a:cubicBezTo>
                <a:cubicBezTo>
                  <a:pt x="344" y="0"/>
                  <a:pt x="0" y="568"/>
                  <a:pt x="0" y="568"/>
                </a:cubicBezTo>
                <a:cubicBezTo>
                  <a:pt x="0" y="437"/>
                  <a:pt x="0" y="437"/>
                  <a:pt x="0" y="437"/>
                </a:cubicBezTo>
                <a:cubicBezTo>
                  <a:pt x="0" y="437"/>
                  <a:pt x="264" y="131"/>
                  <a:pt x="988" y="217"/>
                </a:cubicBezTo>
                <a:cubicBezTo>
                  <a:pt x="1755" y="309"/>
                  <a:pt x="2972" y="1127"/>
                  <a:pt x="3840" y="627"/>
                </a:cubicBezTo>
                <a:close/>
              </a:path>
            </a:pathLst>
          </a:custGeom>
          <a:gradFill flip="none" rotWithShape="1">
            <a:gsLst>
              <a:gs pos="100000">
                <a:srgbClr val="2BBE68"/>
              </a:gs>
              <a:gs pos="40000">
                <a:srgbClr val="117283"/>
              </a:gs>
              <a:gs pos="0">
                <a:srgbClr val="024793"/>
              </a:gs>
            </a:gsLst>
            <a:lin ang="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userDrawn="1">
            <p:ph type="ctrTitle"/>
          </p:nvPr>
        </p:nvSpPr>
        <p:spPr>
          <a:xfrm>
            <a:off x="838200" y="2100181"/>
            <a:ext cx="6159500" cy="2387600"/>
          </a:xfrm>
        </p:spPr>
        <p:txBody>
          <a:bodyPr lIns="0" tIns="0" rIns="0" bIns="0" anchor="b"/>
          <a:lstStyle>
            <a:lvl1pPr algn="l">
              <a:defRPr sz="6000">
                <a:solidFill>
                  <a:schemeClr val="bg1"/>
                </a:solidFill>
              </a:defRPr>
            </a:lvl1pPr>
          </a:lstStyle>
          <a:p>
            <a:r>
              <a:rPr lang="en-US" dirty="0"/>
              <a:t>Click to edit Master title style</a:t>
            </a:r>
          </a:p>
        </p:txBody>
      </p:sp>
      <p:sp>
        <p:nvSpPr>
          <p:cNvPr id="1027" name="Freeform 23"/>
          <p:cNvSpPr>
            <a:spLocks/>
          </p:cNvSpPr>
          <p:nvPr userDrawn="1"/>
        </p:nvSpPr>
        <p:spPr bwMode="auto">
          <a:xfrm flipH="1">
            <a:off x="-1" y="4203700"/>
            <a:ext cx="12133705" cy="2654300"/>
          </a:xfrm>
          <a:custGeom>
            <a:avLst/>
            <a:gdLst>
              <a:gd name="T0" fmla="*/ 3474 w 3474"/>
              <a:gd name="T1" fmla="*/ 0 h 952"/>
              <a:gd name="T2" fmla="*/ 1634 w 3474"/>
              <a:gd name="T3" fmla="*/ 492 h 952"/>
              <a:gd name="T4" fmla="*/ 0 w 3474"/>
              <a:gd name="T5" fmla="*/ 952 h 952"/>
              <a:gd name="T6" fmla="*/ 3474 w 3474"/>
              <a:gd name="T7" fmla="*/ 952 h 952"/>
              <a:gd name="T8" fmla="*/ 3474 w 3474"/>
              <a:gd name="T9" fmla="*/ 0 h 952"/>
            </a:gdLst>
            <a:ahLst/>
            <a:cxnLst>
              <a:cxn ang="0">
                <a:pos x="T0" y="T1"/>
              </a:cxn>
              <a:cxn ang="0">
                <a:pos x="T2" y="T3"/>
              </a:cxn>
              <a:cxn ang="0">
                <a:pos x="T4" y="T5"/>
              </a:cxn>
              <a:cxn ang="0">
                <a:pos x="T6" y="T7"/>
              </a:cxn>
              <a:cxn ang="0">
                <a:pos x="T8" y="T9"/>
              </a:cxn>
            </a:cxnLst>
            <a:rect l="0" t="0" r="r" b="b"/>
            <a:pathLst>
              <a:path w="3474" h="952">
                <a:moveTo>
                  <a:pt x="3474" y="0"/>
                </a:moveTo>
                <a:cubicBezTo>
                  <a:pt x="3474" y="0"/>
                  <a:pt x="2710" y="580"/>
                  <a:pt x="1634" y="492"/>
                </a:cubicBezTo>
                <a:cubicBezTo>
                  <a:pt x="558" y="404"/>
                  <a:pt x="0" y="952"/>
                  <a:pt x="0" y="952"/>
                </a:cubicBezTo>
                <a:cubicBezTo>
                  <a:pt x="3474" y="952"/>
                  <a:pt x="3474" y="952"/>
                  <a:pt x="3474" y="952"/>
                </a:cubicBezTo>
                <a:lnTo>
                  <a:pt x="3474" y="0"/>
                </a:lnTo>
                <a:close/>
              </a:path>
            </a:pathLst>
          </a:custGeom>
          <a:gradFill>
            <a:gsLst>
              <a:gs pos="0">
                <a:schemeClr val="bg1">
                  <a:alpha val="20000"/>
                </a:schemeClr>
              </a:gs>
              <a:gs pos="100000">
                <a:schemeClr val="bg1">
                  <a:alpha val="5000"/>
                </a:schemeClr>
              </a:gs>
            </a:gsLst>
            <a:lin ang="13500000" scaled="1"/>
          </a:gradFill>
          <a:ln>
            <a:noFill/>
          </a:ln>
        </p:spPr>
        <p:txBody>
          <a:bodyPr vert="horz" wrap="square" lIns="91440" tIns="45720" rIns="91440" bIns="45720" numCol="1" anchor="t" anchorCtr="0" compatLnSpc="1">
            <a:prstTxWarp prst="textNoShape">
              <a:avLst/>
            </a:prstTxWarp>
          </a:bodyPr>
          <a:lstStyle/>
          <a:p>
            <a:endParaRPr lang="en-US"/>
          </a:p>
        </p:txBody>
      </p:sp>
      <p:sp>
        <p:nvSpPr>
          <p:cNvPr id="1033" name="Freeform 27"/>
          <p:cNvSpPr>
            <a:spLocks/>
          </p:cNvSpPr>
          <p:nvPr userDrawn="1"/>
        </p:nvSpPr>
        <p:spPr bwMode="auto">
          <a:xfrm>
            <a:off x="6350" y="5265822"/>
            <a:ext cx="12185650" cy="1592178"/>
          </a:xfrm>
          <a:custGeom>
            <a:avLst/>
            <a:gdLst>
              <a:gd name="T0" fmla="*/ 3840 w 3840"/>
              <a:gd name="T1" fmla="*/ 0 h 672"/>
              <a:gd name="T2" fmla="*/ 2440 w 3840"/>
              <a:gd name="T3" fmla="*/ 416 h 672"/>
              <a:gd name="T4" fmla="*/ 0 w 3840"/>
              <a:gd name="T5" fmla="*/ 388 h 672"/>
              <a:gd name="T6" fmla="*/ 0 w 3840"/>
              <a:gd name="T7" fmla="*/ 672 h 672"/>
              <a:gd name="T8" fmla="*/ 3840 w 3840"/>
              <a:gd name="T9" fmla="*/ 672 h 672"/>
              <a:gd name="T10" fmla="*/ 3840 w 3840"/>
              <a:gd name="T11" fmla="*/ 0 h 672"/>
            </a:gdLst>
            <a:ahLst/>
            <a:cxnLst>
              <a:cxn ang="0">
                <a:pos x="T0" y="T1"/>
              </a:cxn>
              <a:cxn ang="0">
                <a:pos x="T2" y="T3"/>
              </a:cxn>
              <a:cxn ang="0">
                <a:pos x="T4" y="T5"/>
              </a:cxn>
              <a:cxn ang="0">
                <a:pos x="T6" y="T7"/>
              </a:cxn>
              <a:cxn ang="0">
                <a:pos x="T8" y="T9"/>
              </a:cxn>
              <a:cxn ang="0">
                <a:pos x="T10" y="T11"/>
              </a:cxn>
            </a:cxnLst>
            <a:rect l="0" t="0" r="r" b="b"/>
            <a:pathLst>
              <a:path w="3840" h="672">
                <a:moveTo>
                  <a:pt x="3840" y="0"/>
                </a:moveTo>
                <a:cubicBezTo>
                  <a:pt x="3840" y="0"/>
                  <a:pt x="3408" y="384"/>
                  <a:pt x="2440" y="416"/>
                </a:cubicBezTo>
                <a:cubicBezTo>
                  <a:pt x="1472" y="448"/>
                  <a:pt x="604" y="120"/>
                  <a:pt x="0" y="388"/>
                </a:cubicBezTo>
                <a:cubicBezTo>
                  <a:pt x="0" y="672"/>
                  <a:pt x="0" y="672"/>
                  <a:pt x="0" y="672"/>
                </a:cubicBezTo>
                <a:cubicBezTo>
                  <a:pt x="3840" y="672"/>
                  <a:pt x="3840" y="672"/>
                  <a:pt x="3840" y="672"/>
                </a:cubicBezTo>
                <a:lnTo>
                  <a:pt x="3840" y="0"/>
                </a:lnTo>
                <a:close/>
              </a:path>
            </a:pathLst>
          </a:custGeom>
          <a:gradFill>
            <a:gsLst>
              <a:gs pos="0">
                <a:schemeClr val="bg1">
                  <a:alpha val="20000"/>
                </a:schemeClr>
              </a:gs>
              <a:gs pos="100000">
                <a:schemeClr val="bg1">
                  <a:alpha val="5000"/>
                </a:schemeClr>
              </a:gs>
            </a:gsLst>
            <a:lin ang="135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en-US"/>
          </a:p>
        </p:txBody>
      </p:sp>
      <p:sp>
        <p:nvSpPr>
          <p:cNvPr id="1034" name="Rectangle 1033"/>
          <p:cNvSpPr/>
          <p:nvPr userDrawn="1"/>
        </p:nvSpPr>
        <p:spPr>
          <a:xfrm>
            <a:off x="874713" y="4486275"/>
            <a:ext cx="576262" cy="47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96257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DA1A576-034B-45D7-9F5B-548D28C1BC98}" type="datetimeFigureOut">
              <a:rPr lang="en-US" smtClean="0"/>
              <a:t>12/18/23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345598-B2C9-4FFE-8967-D41635DDF549}" type="slidenum">
              <a:rPr lang="en-US" smtClean="0"/>
              <a:t>‹#›</a:t>
            </a:fld>
            <a:endParaRPr lang="en-US"/>
          </a:p>
        </p:txBody>
      </p:sp>
    </p:spTree>
    <p:extLst>
      <p:ext uri="{BB962C8B-B14F-4D97-AF65-F5344CB8AC3E}">
        <p14:creationId xmlns:p14="http://schemas.microsoft.com/office/powerpoint/2010/main" val="3750306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DA1A576-034B-45D7-9F5B-548D28C1BC98}"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345598-B2C9-4FFE-8967-D41635DDF549}" type="slidenum">
              <a:rPr lang="en-US" smtClean="0"/>
              <a:t>‹#›</a:t>
            </a:fld>
            <a:endParaRPr lang="en-US"/>
          </a:p>
        </p:txBody>
      </p:sp>
    </p:spTree>
    <p:extLst>
      <p:ext uri="{BB962C8B-B14F-4D97-AF65-F5344CB8AC3E}">
        <p14:creationId xmlns:p14="http://schemas.microsoft.com/office/powerpoint/2010/main" val="29097935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DA1A576-034B-45D7-9F5B-548D28C1BC98}"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345598-B2C9-4FFE-8967-D41635DDF549}" type="slidenum">
              <a:rPr lang="en-US" smtClean="0"/>
              <a:t>‹#›</a:t>
            </a:fld>
            <a:endParaRPr lang="en-US"/>
          </a:p>
        </p:txBody>
      </p:sp>
    </p:spTree>
    <p:extLst>
      <p:ext uri="{BB962C8B-B14F-4D97-AF65-F5344CB8AC3E}">
        <p14:creationId xmlns:p14="http://schemas.microsoft.com/office/powerpoint/2010/main" val="4177421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40A7A7-E9A0-4E04-A49D-FE5DEC9F4FB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a:p>
        </p:txBody>
      </p:sp>
      <p:sp>
        <p:nvSpPr>
          <p:cNvPr id="3" name="Subtítulo 2">
            <a:extLst>
              <a:ext uri="{FF2B5EF4-FFF2-40B4-BE49-F238E27FC236}">
                <a16:creationId xmlns:a16="http://schemas.microsoft.com/office/drawing/2014/main" id="{073F6A6D-2933-4FAD-B95C-A0D8298AC4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a:p>
        </p:txBody>
      </p:sp>
      <p:sp>
        <p:nvSpPr>
          <p:cNvPr id="4" name="Marcador de fecha 3">
            <a:extLst>
              <a:ext uri="{FF2B5EF4-FFF2-40B4-BE49-F238E27FC236}">
                <a16:creationId xmlns:a16="http://schemas.microsoft.com/office/drawing/2014/main" id="{0A1EC83C-127F-430C-A981-D8CDF8DD6D86}"/>
              </a:ext>
            </a:extLst>
          </p:cNvPr>
          <p:cNvSpPr>
            <a:spLocks noGrp="1"/>
          </p:cNvSpPr>
          <p:nvPr>
            <p:ph type="dt" sz="half" idx="10"/>
          </p:nvPr>
        </p:nvSpPr>
        <p:spPr/>
        <p:txBody>
          <a:bodyPr/>
          <a:lstStyle/>
          <a:p>
            <a:fld id="{CD1AF5FE-C9EF-4E41-B249-757B17A47A1B}" type="datetimeFigureOut">
              <a:rPr lang="en-US" smtClean="0"/>
              <a:t>12/18/23</a:t>
            </a:fld>
            <a:endParaRPr lang="en-US"/>
          </a:p>
        </p:txBody>
      </p:sp>
      <p:sp>
        <p:nvSpPr>
          <p:cNvPr id="5" name="Marcador de pie de página 4">
            <a:extLst>
              <a:ext uri="{FF2B5EF4-FFF2-40B4-BE49-F238E27FC236}">
                <a16:creationId xmlns:a16="http://schemas.microsoft.com/office/drawing/2014/main" id="{FE88149A-BEF0-4F7B-8175-F5136B8410E5}"/>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A9C567D5-4742-4738-9BE8-8148B19D55FA}"/>
              </a:ext>
            </a:extLst>
          </p:cNvPr>
          <p:cNvSpPr>
            <a:spLocks noGrp="1"/>
          </p:cNvSpPr>
          <p:nvPr>
            <p:ph type="sldNum" sz="quarter" idx="12"/>
          </p:nvPr>
        </p:nvSpPr>
        <p:spPr/>
        <p:txBody>
          <a:bodyPr/>
          <a:lstStyle/>
          <a:p>
            <a:fld id="{1828B8C2-75A7-42D6-850C-10E8C2027B35}" type="slidenum">
              <a:rPr lang="en-US" smtClean="0"/>
              <a:t>‹#›</a:t>
            </a:fld>
            <a:endParaRPr lang="en-US"/>
          </a:p>
        </p:txBody>
      </p:sp>
    </p:spTree>
    <p:extLst>
      <p:ext uri="{BB962C8B-B14F-4D97-AF65-F5344CB8AC3E}">
        <p14:creationId xmlns:p14="http://schemas.microsoft.com/office/powerpoint/2010/main" val="33039569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631645-05F2-42CC-990A-FE1E442CF390}"/>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4AF4B2AF-0EAB-4DD5-BA8A-594AB3F72363}"/>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1175CA05-DE11-4821-87B3-2594A7DE9439}"/>
              </a:ext>
            </a:extLst>
          </p:cNvPr>
          <p:cNvSpPr>
            <a:spLocks noGrp="1"/>
          </p:cNvSpPr>
          <p:nvPr>
            <p:ph type="dt" sz="half" idx="10"/>
          </p:nvPr>
        </p:nvSpPr>
        <p:spPr/>
        <p:txBody>
          <a:bodyPr/>
          <a:lstStyle/>
          <a:p>
            <a:fld id="{CD1AF5FE-C9EF-4E41-B249-757B17A47A1B}" type="datetimeFigureOut">
              <a:rPr lang="en-US" smtClean="0"/>
              <a:t>12/18/23</a:t>
            </a:fld>
            <a:endParaRPr lang="en-US"/>
          </a:p>
        </p:txBody>
      </p:sp>
      <p:sp>
        <p:nvSpPr>
          <p:cNvPr id="5" name="Marcador de pie de página 4">
            <a:extLst>
              <a:ext uri="{FF2B5EF4-FFF2-40B4-BE49-F238E27FC236}">
                <a16:creationId xmlns:a16="http://schemas.microsoft.com/office/drawing/2014/main" id="{C0150A0A-D7E0-4856-8B04-710F79511410}"/>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993F59CB-1332-4175-A659-1310144096D1}"/>
              </a:ext>
            </a:extLst>
          </p:cNvPr>
          <p:cNvSpPr>
            <a:spLocks noGrp="1"/>
          </p:cNvSpPr>
          <p:nvPr>
            <p:ph type="sldNum" sz="quarter" idx="12"/>
          </p:nvPr>
        </p:nvSpPr>
        <p:spPr/>
        <p:txBody>
          <a:bodyPr/>
          <a:lstStyle/>
          <a:p>
            <a:fld id="{1828B8C2-75A7-42D6-850C-10E8C2027B35}" type="slidenum">
              <a:rPr lang="en-US" smtClean="0"/>
              <a:t>‹#›</a:t>
            </a:fld>
            <a:endParaRPr lang="en-US"/>
          </a:p>
        </p:txBody>
      </p:sp>
    </p:spTree>
    <p:extLst>
      <p:ext uri="{BB962C8B-B14F-4D97-AF65-F5344CB8AC3E}">
        <p14:creationId xmlns:p14="http://schemas.microsoft.com/office/powerpoint/2010/main" val="10145509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D5A922D-7AA7-45C9-A6C4-19F6B07A8AD9}"/>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98353FFD-4116-4527-841E-470B837377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E0CF3870-B2B5-44D6-8FA5-890A275DC0C9}"/>
              </a:ext>
            </a:extLst>
          </p:cNvPr>
          <p:cNvSpPr>
            <a:spLocks noGrp="1"/>
          </p:cNvSpPr>
          <p:nvPr>
            <p:ph type="dt" sz="half" idx="10"/>
          </p:nvPr>
        </p:nvSpPr>
        <p:spPr/>
        <p:txBody>
          <a:bodyPr/>
          <a:lstStyle/>
          <a:p>
            <a:fld id="{CD1AF5FE-C9EF-4E41-B249-757B17A47A1B}" type="datetimeFigureOut">
              <a:rPr lang="en-US" smtClean="0"/>
              <a:t>12/18/23</a:t>
            </a:fld>
            <a:endParaRPr lang="en-US"/>
          </a:p>
        </p:txBody>
      </p:sp>
      <p:sp>
        <p:nvSpPr>
          <p:cNvPr id="5" name="Marcador de pie de página 4">
            <a:extLst>
              <a:ext uri="{FF2B5EF4-FFF2-40B4-BE49-F238E27FC236}">
                <a16:creationId xmlns:a16="http://schemas.microsoft.com/office/drawing/2014/main" id="{22E72FE6-5D19-451F-9CB6-B637EDBBB631}"/>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2E3AB048-EF6A-4A0B-88FC-E805A7B6710B}"/>
              </a:ext>
            </a:extLst>
          </p:cNvPr>
          <p:cNvSpPr>
            <a:spLocks noGrp="1"/>
          </p:cNvSpPr>
          <p:nvPr>
            <p:ph type="sldNum" sz="quarter" idx="12"/>
          </p:nvPr>
        </p:nvSpPr>
        <p:spPr/>
        <p:txBody>
          <a:bodyPr/>
          <a:lstStyle/>
          <a:p>
            <a:fld id="{1828B8C2-75A7-42D6-850C-10E8C2027B35}" type="slidenum">
              <a:rPr lang="en-US" smtClean="0"/>
              <a:t>‹#›</a:t>
            </a:fld>
            <a:endParaRPr lang="en-US"/>
          </a:p>
        </p:txBody>
      </p:sp>
    </p:spTree>
    <p:extLst>
      <p:ext uri="{BB962C8B-B14F-4D97-AF65-F5344CB8AC3E}">
        <p14:creationId xmlns:p14="http://schemas.microsoft.com/office/powerpoint/2010/main" val="40218568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96024D-A637-4D3D-A3C3-E51849E4EA71}"/>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A8794A67-D5A5-469A-B1CD-1C83C442CB1E}"/>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contenido 3">
            <a:extLst>
              <a:ext uri="{FF2B5EF4-FFF2-40B4-BE49-F238E27FC236}">
                <a16:creationId xmlns:a16="http://schemas.microsoft.com/office/drawing/2014/main" id="{4C095398-59CD-4A6B-AD9F-B35E537922C4}"/>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fecha 4">
            <a:extLst>
              <a:ext uri="{FF2B5EF4-FFF2-40B4-BE49-F238E27FC236}">
                <a16:creationId xmlns:a16="http://schemas.microsoft.com/office/drawing/2014/main" id="{3EE7AEF0-32FF-481B-A002-5B012F2BB04B}"/>
              </a:ext>
            </a:extLst>
          </p:cNvPr>
          <p:cNvSpPr>
            <a:spLocks noGrp="1"/>
          </p:cNvSpPr>
          <p:nvPr>
            <p:ph type="dt" sz="half" idx="10"/>
          </p:nvPr>
        </p:nvSpPr>
        <p:spPr/>
        <p:txBody>
          <a:bodyPr/>
          <a:lstStyle/>
          <a:p>
            <a:fld id="{CD1AF5FE-C9EF-4E41-B249-757B17A47A1B}" type="datetimeFigureOut">
              <a:rPr lang="en-US" smtClean="0"/>
              <a:t>12/18/23</a:t>
            </a:fld>
            <a:endParaRPr lang="en-US"/>
          </a:p>
        </p:txBody>
      </p:sp>
      <p:sp>
        <p:nvSpPr>
          <p:cNvPr id="6" name="Marcador de pie de página 5">
            <a:extLst>
              <a:ext uri="{FF2B5EF4-FFF2-40B4-BE49-F238E27FC236}">
                <a16:creationId xmlns:a16="http://schemas.microsoft.com/office/drawing/2014/main" id="{6D61269F-754D-4A95-B0C9-9F38D8A6C482}"/>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18BFB2A5-1F5A-47E9-A384-0947F1A48B24}"/>
              </a:ext>
            </a:extLst>
          </p:cNvPr>
          <p:cNvSpPr>
            <a:spLocks noGrp="1"/>
          </p:cNvSpPr>
          <p:nvPr>
            <p:ph type="sldNum" sz="quarter" idx="12"/>
          </p:nvPr>
        </p:nvSpPr>
        <p:spPr/>
        <p:txBody>
          <a:bodyPr/>
          <a:lstStyle/>
          <a:p>
            <a:fld id="{1828B8C2-75A7-42D6-850C-10E8C2027B35}" type="slidenum">
              <a:rPr lang="en-US" smtClean="0"/>
              <a:t>‹#›</a:t>
            </a:fld>
            <a:endParaRPr lang="en-US"/>
          </a:p>
        </p:txBody>
      </p:sp>
    </p:spTree>
    <p:extLst>
      <p:ext uri="{BB962C8B-B14F-4D97-AF65-F5344CB8AC3E}">
        <p14:creationId xmlns:p14="http://schemas.microsoft.com/office/powerpoint/2010/main" val="612034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333A92-F24E-406B-993A-04C5534153F9}"/>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F9DB3173-72F6-46FE-9F12-9F7FF252C1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4B527B14-E58F-4D40-827C-6B4E752B23D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texto 4">
            <a:extLst>
              <a:ext uri="{FF2B5EF4-FFF2-40B4-BE49-F238E27FC236}">
                <a16:creationId xmlns:a16="http://schemas.microsoft.com/office/drawing/2014/main" id="{26AD5A4D-45D3-4702-81CE-C77E2FA5D3D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926C578-FF78-42C9-A43F-677D66D6CCAE}"/>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Marcador de fecha 6">
            <a:extLst>
              <a:ext uri="{FF2B5EF4-FFF2-40B4-BE49-F238E27FC236}">
                <a16:creationId xmlns:a16="http://schemas.microsoft.com/office/drawing/2014/main" id="{D83E1B79-BD75-4F0A-A671-CB4F1BD5C6C7}"/>
              </a:ext>
            </a:extLst>
          </p:cNvPr>
          <p:cNvSpPr>
            <a:spLocks noGrp="1"/>
          </p:cNvSpPr>
          <p:nvPr>
            <p:ph type="dt" sz="half" idx="10"/>
          </p:nvPr>
        </p:nvSpPr>
        <p:spPr/>
        <p:txBody>
          <a:bodyPr/>
          <a:lstStyle/>
          <a:p>
            <a:fld id="{CD1AF5FE-C9EF-4E41-B249-757B17A47A1B}" type="datetimeFigureOut">
              <a:rPr lang="en-US" smtClean="0"/>
              <a:t>12/18/23</a:t>
            </a:fld>
            <a:endParaRPr lang="en-US"/>
          </a:p>
        </p:txBody>
      </p:sp>
      <p:sp>
        <p:nvSpPr>
          <p:cNvPr id="8" name="Marcador de pie de página 7">
            <a:extLst>
              <a:ext uri="{FF2B5EF4-FFF2-40B4-BE49-F238E27FC236}">
                <a16:creationId xmlns:a16="http://schemas.microsoft.com/office/drawing/2014/main" id="{5C43D1EF-194D-4B37-B04D-484158711EE2}"/>
              </a:ext>
            </a:extLst>
          </p:cNvPr>
          <p:cNvSpPr>
            <a:spLocks noGrp="1"/>
          </p:cNvSpPr>
          <p:nvPr>
            <p:ph type="ftr" sz="quarter" idx="11"/>
          </p:nvPr>
        </p:nvSpPr>
        <p:spPr/>
        <p:txBody>
          <a:bodyPr/>
          <a:lstStyle/>
          <a:p>
            <a:endParaRPr lang="en-US"/>
          </a:p>
        </p:txBody>
      </p:sp>
      <p:sp>
        <p:nvSpPr>
          <p:cNvPr id="9" name="Marcador de número de diapositiva 8">
            <a:extLst>
              <a:ext uri="{FF2B5EF4-FFF2-40B4-BE49-F238E27FC236}">
                <a16:creationId xmlns:a16="http://schemas.microsoft.com/office/drawing/2014/main" id="{6C3FF4F0-A418-498B-964B-874AF65A6CE5}"/>
              </a:ext>
            </a:extLst>
          </p:cNvPr>
          <p:cNvSpPr>
            <a:spLocks noGrp="1"/>
          </p:cNvSpPr>
          <p:nvPr>
            <p:ph type="sldNum" sz="quarter" idx="12"/>
          </p:nvPr>
        </p:nvSpPr>
        <p:spPr/>
        <p:txBody>
          <a:bodyPr/>
          <a:lstStyle/>
          <a:p>
            <a:fld id="{1828B8C2-75A7-42D6-850C-10E8C2027B35}" type="slidenum">
              <a:rPr lang="en-US" smtClean="0"/>
              <a:t>‹#›</a:t>
            </a:fld>
            <a:endParaRPr lang="en-US"/>
          </a:p>
        </p:txBody>
      </p:sp>
    </p:spTree>
    <p:extLst>
      <p:ext uri="{BB962C8B-B14F-4D97-AF65-F5344CB8AC3E}">
        <p14:creationId xmlns:p14="http://schemas.microsoft.com/office/powerpoint/2010/main" val="2878008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825A8A-E789-477D-A451-59584E87905E}"/>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fecha 2">
            <a:extLst>
              <a:ext uri="{FF2B5EF4-FFF2-40B4-BE49-F238E27FC236}">
                <a16:creationId xmlns:a16="http://schemas.microsoft.com/office/drawing/2014/main" id="{63D12ECF-C450-4B6B-BBA5-08F75FF3DE20}"/>
              </a:ext>
            </a:extLst>
          </p:cNvPr>
          <p:cNvSpPr>
            <a:spLocks noGrp="1"/>
          </p:cNvSpPr>
          <p:nvPr>
            <p:ph type="dt" sz="half" idx="10"/>
          </p:nvPr>
        </p:nvSpPr>
        <p:spPr/>
        <p:txBody>
          <a:bodyPr/>
          <a:lstStyle/>
          <a:p>
            <a:fld id="{CD1AF5FE-C9EF-4E41-B249-757B17A47A1B}" type="datetimeFigureOut">
              <a:rPr lang="en-US" smtClean="0"/>
              <a:t>12/18/23</a:t>
            </a:fld>
            <a:endParaRPr lang="en-US"/>
          </a:p>
        </p:txBody>
      </p:sp>
      <p:sp>
        <p:nvSpPr>
          <p:cNvPr id="4" name="Marcador de pie de página 3">
            <a:extLst>
              <a:ext uri="{FF2B5EF4-FFF2-40B4-BE49-F238E27FC236}">
                <a16:creationId xmlns:a16="http://schemas.microsoft.com/office/drawing/2014/main" id="{7594BD71-31AC-4C72-A7B4-F48F8DC72EB3}"/>
              </a:ext>
            </a:extLst>
          </p:cNvPr>
          <p:cNvSpPr>
            <a:spLocks noGrp="1"/>
          </p:cNvSpPr>
          <p:nvPr>
            <p:ph type="ftr" sz="quarter" idx="11"/>
          </p:nvPr>
        </p:nvSpPr>
        <p:spPr/>
        <p:txBody>
          <a:bodyPr/>
          <a:lstStyle/>
          <a:p>
            <a:endParaRPr lang="en-US"/>
          </a:p>
        </p:txBody>
      </p:sp>
      <p:sp>
        <p:nvSpPr>
          <p:cNvPr id="5" name="Marcador de número de diapositiva 4">
            <a:extLst>
              <a:ext uri="{FF2B5EF4-FFF2-40B4-BE49-F238E27FC236}">
                <a16:creationId xmlns:a16="http://schemas.microsoft.com/office/drawing/2014/main" id="{1BEB595B-4295-4B15-9AAD-F198E9577821}"/>
              </a:ext>
            </a:extLst>
          </p:cNvPr>
          <p:cNvSpPr>
            <a:spLocks noGrp="1"/>
          </p:cNvSpPr>
          <p:nvPr>
            <p:ph type="sldNum" sz="quarter" idx="12"/>
          </p:nvPr>
        </p:nvSpPr>
        <p:spPr/>
        <p:txBody>
          <a:bodyPr/>
          <a:lstStyle/>
          <a:p>
            <a:fld id="{1828B8C2-75A7-42D6-850C-10E8C2027B35}" type="slidenum">
              <a:rPr lang="en-US" smtClean="0"/>
              <a:t>‹#›</a:t>
            </a:fld>
            <a:endParaRPr lang="en-US"/>
          </a:p>
        </p:txBody>
      </p:sp>
    </p:spTree>
    <p:extLst>
      <p:ext uri="{BB962C8B-B14F-4D97-AF65-F5344CB8AC3E}">
        <p14:creationId xmlns:p14="http://schemas.microsoft.com/office/powerpoint/2010/main" val="18708929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EDEB6072-05AA-4752-80DA-AE6F56C8626B}"/>
              </a:ext>
            </a:extLst>
          </p:cNvPr>
          <p:cNvSpPr>
            <a:spLocks noGrp="1"/>
          </p:cNvSpPr>
          <p:nvPr>
            <p:ph type="dt" sz="half" idx="10"/>
          </p:nvPr>
        </p:nvSpPr>
        <p:spPr/>
        <p:txBody>
          <a:bodyPr/>
          <a:lstStyle/>
          <a:p>
            <a:fld id="{CD1AF5FE-C9EF-4E41-B249-757B17A47A1B}" type="datetimeFigureOut">
              <a:rPr lang="en-US" smtClean="0"/>
              <a:t>12/18/23</a:t>
            </a:fld>
            <a:endParaRPr lang="en-US"/>
          </a:p>
        </p:txBody>
      </p:sp>
      <p:sp>
        <p:nvSpPr>
          <p:cNvPr id="3" name="Marcador de pie de página 2">
            <a:extLst>
              <a:ext uri="{FF2B5EF4-FFF2-40B4-BE49-F238E27FC236}">
                <a16:creationId xmlns:a16="http://schemas.microsoft.com/office/drawing/2014/main" id="{1A5C52C8-F3E6-4DC5-897D-93B274658B46}"/>
              </a:ext>
            </a:extLst>
          </p:cNvPr>
          <p:cNvSpPr>
            <a:spLocks noGrp="1"/>
          </p:cNvSpPr>
          <p:nvPr>
            <p:ph type="ftr" sz="quarter" idx="11"/>
          </p:nvPr>
        </p:nvSpPr>
        <p:spPr/>
        <p:txBody>
          <a:bodyPr/>
          <a:lstStyle/>
          <a:p>
            <a:endParaRPr lang="en-US"/>
          </a:p>
        </p:txBody>
      </p:sp>
      <p:sp>
        <p:nvSpPr>
          <p:cNvPr id="4" name="Marcador de número de diapositiva 3">
            <a:extLst>
              <a:ext uri="{FF2B5EF4-FFF2-40B4-BE49-F238E27FC236}">
                <a16:creationId xmlns:a16="http://schemas.microsoft.com/office/drawing/2014/main" id="{D75D5AC2-1AB1-41D5-8809-5F6B837BB453}"/>
              </a:ext>
            </a:extLst>
          </p:cNvPr>
          <p:cNvSpPr>
            <a:spLocks noGrp="1"/>
          </p:cNvSpPr>
          <p:nvPr>
            <p:ph type="sldNum" sz="quarter" idx="12"/>
          </p:nvPr>
        </p:nvSpPr>
        <p:spPr/>
        <p:txBody>
          <a:bodyPr/>
          <a:lstStyle/>
          <a:p>
            <a:fld id="{1828B8C2-75A7-42D6-850C-10E8C2027B35}" type="slidenum">
              <a:rPr lang="en-US" smtClean="0"/>
              <a:t>‹#›</a:t>
            </a:fld>
            <a:endParaRPr lang="en-US"/>
          </a:p>
        </p:txBody>
      </p:sp>
    </p:spTree>
    <p:extLst>
      <p:ext uri="{BB962C8B-B14F-4D97-AF65-F5344CB8AC3E}">
        <p14:creationId xmlns:p14="http://schemas.microsoft.com/office/powerpoint/2010/main" val="3720473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pic>
        <p:nvPicPr>
          <p:cNvPr id="31" name="Picture 30"/>
          <p:cNvPicPr>
            <a:picLocks noChangeAspect="1"/>
          </p:cNvPicPr>
          <p:nvPr userDrawn="1"/>
        </p:nvPicPr>
        <p:blipFill rotWithShape="1">
          <a:blip r:embed="rId2" cstate="print">
            <a:extLst>
              <a:ext uri="{28A0092B-C50C-407E-A947-70E740481C1C}">
                <a14:useLocalDpi xmlns:a14="http://schemas.microsoft.com/office/drawing/2010/main" val="0"/>
              </a:ext>
            </a:extLst>
          </a:blip>
          <a:srcRect t="7944" b="7944"/>
          <a:stretch/>
        </p:blipFill>
        <p:spPr>
          <a:xfrm flipH="1">
            <a:off x="0" y="0"/>
            <a:ext cx="12192000" cy="6795314"/>
          </a:xfrm>
          <a:prstGeom prst="rect">
            <a:avLst/>
          </a:prstGeom>
        </p:spPr>
      </p:pic>
      <p:sp>
        <p:nvSpPr>
          <p:cNvPr id="27" name="Rectangle 26"/>
          <p:cNvSpPr/>
          <p:nvPr userDrawn="1"/>
        </p:nvSpPr>
        <p:spPr>
          <a:xfrm flipV="1">
            <a:off x="0" y="688"/>
            <a:ext cx="12192000" cy="6857311"/>
          </a:xfrm>
          <a:prstGeom prst="rect">
            <a:avLst/>
          </a:prstGeom>
          <a:gradFill flip="none" rotWithShape="1">
            <a:gsLst>
              <a:gs pos="0">
                <a:srgbClr val="024793">
                  <a:alpha val="80000"/>
                </a:srgbClr>
              </a:gs>
              <a:gs pos="100000">
                <a:srgbClr val="33D360">
                  <a:alpha val="20000"/>
                </a:srgbClr>
              </a:gs>
            </a:gsLst>
            <a:lin ang="13500000" scaled="1"/>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sp>
        <p:nvSpPr>
          <p:cNvPr id="1035" name="Oval 1034"/>
          <p:cNvSpPr/>
          <p:nvPr userDrawn="1"/>
        </p:nvSpPr>
        <p:spPr>
          <a:xfrm flipV="1">
            <a:off x="7391400" y="2543846"/>
            <a:ext cx="5181600" cy="3314376"/>
          </a:xfrm>
          <a:prstGeom prst="ellipse">
            <a:avLst/>
          </a:prstGeom>
          <a:gradFill flip="none" rotWithShape="1">
            <a:gsLst>
              <a:gs pos="49599">
                <a:srgbClr val="FFFFFF">
                  <a:alpha val="29000"/>
                </a:srgbClr>
              </a:gs>
              <a:gs pos="15000">
                <a:schemeClr val="bg1"/>
              </a:gs>
              <a:gs pos="99000">
                <a:schemeClr val="bg1">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utoShape 15"/>
          <p:cNvSpPr>
            <a:spLocks noChangeAspect="1" noChangeArrowheads="1" noTextEdit="1"/>
          </p:cNvSpPr>
          <p:nvPr userDrawn="1"/>
        </p:nvSpPr>
        <p:spPr bwMode="auto">
          <a:xfrm flipV="1">
            <a:off x="1589" y="3683543"/>
            <a:ext cx="12190412" cy="3175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userDrawn="1"/>
        </p:nvSpPr>
        <p:spPr bwMode="auto">
          <a:xfrm flipV="1">
            <a:off x="1589" y="3919619"/>
            <a:ext cx="12190412" cy="2961253"/>
          </a:xfrm>
          <a:custGeom>
            <a:avLst/>
            <a:gdLst>
              <a:gd name="T0" fmla="*/ 0 w 3840"/>
              <a:gd name="T1" fmla="*/ 8 h 932"/>
              <a:gd name="T2" fmla="*/ 0 w 3840"/>
              <a:gd name="T3" fmla="*/ 552 h 932"/>
              <a:gd name="T4" fmla="*/ 1040 w 3840"/>
              <a:gd name="T5" fmla="*/ 189 h 932"/>
              <a:gd name="T6" fmla="*/ 3016 w 3840"/>
              <a:gd name="T7" fmla="*/ 860 h 932"/>
              <a:gd name="T8" fmla="*/ 3840 w 3840"/>
              <a:gd name="T9" fmla="*/ 644 h 932"/>
              <a:gd name="T10" fmla="*/ 3840 w 3840"/>
              <a:gd name="T11" fmla="*/ 8 h 932"/>
              <a:gd name="T12" fmla="*/ 0 w 3840"/>
              <a:gd name="T13" fmla="*/ 8 h 932"/>
            </a:gdLst>
            <a:ahLst/>
            <a:cxnLst>
              <a:cxn ang="0">
                <a:pos x="T0" y="T1"/>
              </a:cxn>
              <a:cxn ang="0">
                <a:pos x="T2" y="T3"/>
              </a:cxn>
              <a:cxn ang="0">
                <a:pos x="T4" y="T5"/>
              </a:cxn>
              <a:cxn ang="0">
                <a:pos x="T6" y="T7"/>
              </a:cxn>
              <a:cxn ang="0">
                <a:pos x="T8" y="T9"/>
              </a:cxn>
              <a:cxn ang="0">
                <a:pos x="T10" y="T11"/>
              </a:cxn>
              <a:cxn ang="0">
                <a:pos x="T12" y="T13"/>
              </a:cxn>
            </a:cxnLst>
            <a:rect l="0" t="0" r="r" b="b"/>
            <a:pathLst>
              <a:path w="3840" h="932">
                <a:moveTo>
                  <a:pt x="0" y="8"/>
                </a:moveTo>
                <a:cubicBezTo>
                  <a:pt x="0" y="552"/>
                  <a:pt x="0" y="552"/>
                  <a:pt x="0" y="552"/>
                </a:cubicBezTo>
                <a:cubicBezTo>
                  <a:pt x="0" y="552"/>
                  <a:pt x="183" y="0"/>
                  <a:pt x="1040" y="189"/>
                </a:cubicBezTo>
                <a:cubicBezTo>
                  <a:pt x="1896" y="379"/>
                  <a:pt x="2556" y="788"/>
                  <a:pt x="3016" y="860"/>
                </a:cubicBezTo>
                <a:cubicBezTo>
                  <a:pt x="3476" y="932"/>
                  <a:pt x="3840" y="644"/>
                  <a:pt x="3840" y="644"/>
                </a:cubicBezTo>
                <a:cubicBezTo>
                  <a:pt x="3840" y="8"/>
                  <a:pt x="3840" y="8"/>
                  <a:pt x="3840" y="8"/>
                </a:cubicBezTo>
                <a:lnTo>
                  <a:pt x="0"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userDrawn="1"/>
        </p:nvSpPr>
        <p:spPr bwMode="auto">
          <a:xfrm flipV="1">
            <a:off x="1589" y="3083053"/>
            <a:ext cx="12190412" cy="3712261"/>
          </a:xfrm>
          <a:custGeom>
            <a:avLst/>
            <a:gdLst>
              <a:gd name="T0" fmla="*/ 3840 w 3840"/>
              <a:gd name="T1" fmla="*/ 496 h 1168"/>
              <a:gd name="T2" fmla="*/ 3840 w 3840"/>
              <a:gd name="T3" fmla="*/ 772 h 1168"/>
              <a:gd name="T4" fmla="*/ 2632 w 3840"/>
              <a:gd name="T5" fmla="*/ 868 h 1168"/>
              <a:gd name="T6" fmla="*/ 600 w 3840"/>
              <a:gd name="T7" fmla="*/ 172 h 1168"/>
              <a:gd name="T8" fmla="*/ 0 w 3840"/>
              <a:gd name="T9" fmla="*/ 788 h 1168"/>
              <a:gd name="T10" fmla="*/ 0 w 3840"/>
              <a:gd name="T11" fmla="*/ 306 h 1168"/>
              <a:gd name="T12" fmla="*/ 988 w 3840"/>
              <a:gd name="T13" fmla="*/ 86 h 1168"/>
              <a:gd name="T14" fmla="*/ 3840 w 3840"/>
              <a:gd name="T15" fmla="*/ 496 h 11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40" h="1168">
                <a:moveTo>
                  <a:pt x="3840" y="496"/>
                </a:moveTo>
                <a:cubicBezTo>
                  <a:pt x="3840" y="772"/>
                  <a:pt x="3840" y="772"/>
                  <a:pt x="3840" y="772"/>
                </a:cubicBezTo>
                <a:cubicBezTo>
                  <a:pt x="3840" y="772"/>
                  <a:pt x="3324" y="1168"/>
                  <a:pt x="2632" y="868"/>
                </a:cubicBezTo>
                <a:cubicBezTo>
                  <a:pt x="1940" y="568"/>
                  <a:pt x="1136" y="80"/>
                  <a:pt x="600" y="172"/>
                </a:cubicBezTo>
                <a:cubicBezTo>
                  <a:pt x="64" y="264"/>
                  <a:pt x="0" y="788"/>
                  <a:pt x="0" y="788"/>
                </a:cubicBezTo>
                <a:cubicBezTo>
                  <a:pt x="0" y="306"/>
                  <a:pt x="0" y="306"/>
                  <a:pt x="0" y="306"/>
                </a:cubicBezTo>
                <a:cubicBezTo>
                  <a:pt x="0" y="306"/>
                  <a:pt x="264" y="0"/>
                  <a:pt x="988" y="86"/>
                </a:cubicBezTo>
                <a:cubicBezTo>
                  <a:pt x="1755" y="178"/>
                  <a:pt x="2972" y="996"/>
                  <a:pt x="3840" y="496"/>
                </a:cubicBezTo>
                <a:close/>
              </a:path>
            </a:pathLst>
          </a:custGeom>
          <a:gradFill flip="none" rotWithShape="1">
            <a:gsLst>
              <a:gs pos="0">
                <a:srgbClr val="117283"/>
              </a:gs>
              <a:gs pos="100000">
                <a:srgbClr val="33D360"/>
              </a:gs>
            </a:gsLst>
            <a:lin ang="0" scaled="1"/>
            <a:tileRect/>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0" name="Freeform 19"/>
          <p:cNvSpPr>
            <a:spLocks/>
          </p:cNvSpPr>
          <p:nvPr userDrawn="1"/>
        </p:nvSpPr>
        <p:spPr bwMode="auto">
          <a:xfrm flipV="1">
            <a:off x="1589" y="3629673"/>
            <a:ext cx="12190412" cy="3582340"/>
          </a:xfrm>
          <a:custGeom>
            <a:avLst/>
            <a:gdLst>
              <a:gd name="T0" fmla="*/ 3840 w 3840"/>
              <a:gd name="T1" fmla="*/ 627 h 1127"/>
              <a:gd name="T2" fmla="*/ 3840 w 3840"/>
              <a:gd name="T3" fmla="*/ 784 h 1127"/>
              <a:gd name="T4" fmla="*/ 1504 w 3840"/>
              <a:gd name="T5" fmla="*/ 420 h 1127"/>
              <a:gd name="T6" fmla="*/ 0 w 3840"/>
              <a:gd name="T7" fmla="*/ 568 h 1127"/>
              <a:gd name="T8" fmla="*/ 0 w 3840"/>
              <a:gd name="T9" fmla="*/ 437 h 1127"/>
              <a:gd name="T10" fmla="*/ 988 w 3840"/>
              <a:gd name="T11" fmla="*/ 217 h 1127"/>
              <a:gd name="T12" fmla="*/ 3840 w 3840"/>
              <a:gd name="T13" fmla="*/ 627 h 1127"/>
            </a:gdLst>
            <a:ahLst/>
            <a:cxnLst>
              <a:cxn ang="0">
                <a:pos x="T0" y="T1"/>
              </a:cxn>
              <a:cxn ang="0">
                <a:pos x="T2" y="T3"/>
              </a:cxn>
              <a:cxn ang="0">
                <a:pos x="T4" y="T5"/>
              </a:cxn>
              <a:cxn ang="0">
                <a:pos x="T6" y="T7"/>
              </a:cxn>
              <a:cxn ang="0">
                <a:pos x="T8" y="T9"/>
              </a:cxn>
              <a:cxn ang="0">
                <a:pos x="T10" y="T11"/>
              </a:cxn>
              <a:cxn ang="0">
                <a:pos x="T12" y="T13"/>
              </a:cxn>
            </a:cxnLst>
            <a:rect l="0" t="0" r="r" b="b"/>
            <a:pathLst>
              <a:path w="3840" h="1127">
                <a:moveTo>
                  <a:pt x="3840" y="627"/>
                </a:moveTo>
                <a:cubicBezTo>
                  <a:pt x="3840" y="784"/>
                  <a:pt x="3840" y="784"/>
                  <a:pt x="3840" y="784"/>
                </a:cubicBezTo>
                <a:cubicBezTo>
                  <a:pt x="3200" y="1108"/>
                  <a:pt x="2664" y="840"/>
                  <a:pt x="1504" y="420"/>
                </a:cubicBezTo>
                <a:cubicBezTo>
                  <a:pt x="344" y="0"/>
                  <a:pt x="0" y="568"/>
                  <a:pt x="0" y="568"/>
                </a:cubicBezTo>
                <a:cubicBezTo>
                  <a:pt x="0" y="437"/>
                  <a:pt x="0" y="437"/>
                  <a:pt x="0" y="437"/>
                </a:cubicBezTo>
                <a:cubicBezTo>
                  <a:pt x="0" y="437"/>
                  <a:pt x="264" y="131"/>
                  <a:pt x="988" y="217"/>
                </a:cubicBezTo>
                <a:cubicBezTo>
                  <a:pt x="1755" y="309"/>
                  <a:pt x="2972" y="1127"/>
                  <a:pt x="3840" y="627"/>
                </a:cubicBezTo>
                <a:close/>
              </a:path>
            </a:pathLst>
          </a:custGeom>
          <a:gradFill flip="none" rotWithShape="1">
            <a:gsLst>
              <a:gs pos="100000">
                <a:srgbClr val="2BBE68"/>
              </a:gs>
              <a:gs pos="40000">
                <a:srgbClr val="117283"/>
              </a:gs>
              <a:gs pos="0">
                <a:srgbClr val="024793"/>
              </a:gs>
            </a:gsLst>
            <a:lin ang="0" scaled="1"/>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27" name="Freeform 23"/>
          <p:cNvSpPr>
            <a:spLocks/>
          </p:cNvSpPr>
          <p:nvPr userDrawn="1"/>
        </p:nvSpPr>
        <p:spPr bwMode="auto">
          <a:xfrm flipH="1" flipV="1">
            <a:off x="-1" y="0"/>
            <a:ext cx="12133705" cy="2654300"/>
          </a:xfrm>
          <a:custGeom>
            <a:avLst/>
            <a:gdLst>
              <a:gd name="T0" fmla="*/ 3474 w 3474"/>
              <a:gd name="T1" fmla="*/ 0 h 952"/>
              <a:gd name="T2" fmla="*/ 1634 w 3474"/>
              <a:gd name="T3" fmla="*/ 492 h 952"/>
              <a:gd name="T4" fmla="*/ 0 w 3474"/>
              <a:gd name="T5" fmla="*/ 952 h 952"/>
              <a:gd name="T6" fmla="*/ 3474 w 3474"/>
              <a:gd name="T7" fmla="*/ 952 h 952"/>
              <a:gd name="T8" fmla="*/ 3474 w 3474"/>
              <a:gd name="T9" fmla="*/ 0 h 952"/>
            </a:gdLst>
            <a:ahLst/>
            <a:cxnLst>
              <a:cxn ang="0">
                <a:pos x="T0" y="T1"/>
              </a:cxn>
              <a:cxn ang="0">
                <a:pos x="T2" y="T3"/>
              </a:cxn>
              <a:cxn ang="0">
                <a:pos x="T4" y="T5"/>
              </a:cxn>
              <a:cxn ang="0">
                <a:pos x="T6" y="T7"/>
              </a:cxn>
              <a:cxn ang="0">
                <a:pos x="T8" y="T9"/>
              </a:cxn>
            </a:cxnLst>
            <a:rect l="0" t="0" r="r" b="b"/>
            <a:pathLst>
              <a:path w="3474" h="952">
                <a:moveTo>
                  <a:pt x="3474" y="0"/>
                </a:moveTo>
                <a:cubicBezTo>
                  <a:pt x="3474" y="0"/>
                  <a:pt x="2710" y="580"/>
                  <a:pt x="1634" y="492"/>
                </a:cubicBezTo>
                <a:cubicBezTo>
                  <a:pt x="558" y="404"/>
                  <a:pt x="0" y="952"/>
                  <a:pt x="0" y="952"/>
                </a:cubicBezTo>
                <a:cubicBezTo>
                  <a:pt x="3474" y="952"/>
                  <a:pt x="3474" y="952"/>
                  <a:pt x="3474" y="952"/>
                </a:cubicBezTo>
                <a:lnTo>
                  <a:pt x="3474" y="0"/>
                </a:lnTo>
                <a:close/>
              </a:path>
            </a:pathLst>
          </a:custGeom>
          <a:gradFill>
            <a:gsLst>
              <a:gs pos="0">
                <a:schemeClr val="bg1">
                  <a:alpha val="20000"/>
                </a:schemeClr>
              </a:gs>
              <a:gs pos="100000">
                <a:schemeClr val="bg1">
                  <a:alpha val="5000"/>
                </a:schemeClr>
              </a:gs>
            </a:gsLst>
            <a:lin ang="13500000" scaled="1"/>
          </a:gradFill>
          <a:ln>
            <a:noFill/>
          </a:ln>
        </p:spPr>
        <p:txBody>
          <a:bodyPr vert="horz" wrap="square" lIns="91440" tIns="45720" rIns="91440" bIns="45720" numCol="1" anchor="t" anchorCtr="0" compatLnSpc="1">
            <a:prstTxWarp prst="textNoShape">
              <a:avLst/>
            </a:prstTxWarp>
          </a:bodyPr>
          <a:lstStyle/>
          <a:p>
            <a:endParaRPr lang="en-US"/>
          </a:p>
        </p:txBody>
      </p:sp>
      <p:sp>
        <p:nvSpPr>
          <p:cNvPr id="1033" name="Freeform 27"/>
          <p:cNvSpPr>
            <a:spLocks/>
          </p:cNvSpPr>
          <p:nvPr userDrawn="1"/>
        </p:nvSpPr>
        <p:spPr bwMode="auto">
          <a:xfrm flipV="1">
            <a:off x="6350" y="0"/>
            <a:ext cx="12185650" cy="1592178"/>
          </a:xfrm>
          <a:custGeom>
            <a:avLst/>
            <a:gdLst>
              <a:gd name="T0" fmla="*/ 3840 w 3840"/>
              <a:gd name="T1" fmla="*/ 0 h 672"/>
              <a:gd name="T2" fmla="*/ 2440 w 3840"/>
              <a:gd name="T3" fmla="*/ 416 h 672"/>
              <a:gd name="T4" fmla="*/ 0 w 3840"/>
              <a:gd name="T5" fmla="*/ 388 h 672"/>
              <a:gd name="T6" fmla="*/ 0 w 3840"/>
              <a:gd name="T7" fmla="*/ 672 h 672"/>
              <a:gd name="T8" fmla="*/ 3840 w 3840"/>
              <a:gd name="T9" fmla="*/ 672 h 672"/>
              <a:gd name="T10" fmla="*/ 3840 w 3840"/>
              <a:gd name="T11" fmla="*/ 0 h 672"/>
            </a:gdLst>
            <a:ahLst/>
            <a:cxnLst>
              <a:cxn ang="0">
                <a:pos x="T0" y="T1"/>
              </a:cxn>
              <a:cxn ang="0">
                <a:pos x="T2" y="T3"/>
              </a:cxn>
              <a:cxn ang="0">
                <a:pos x="T4" y="T5"/>
              </a:cxn>
              <a:cxn ang="0">
                <a:pos x="T6" y="T7"/>
              </a:cxn>
              <a:cxn ang="0">
                <a:pos x="T8" y="T9"/>
              </a:cxn>
              <a:cxn ang="0">
                <a:pos x="T10" y="T11"/>
              </a:cxn>
            </a:cxnLst>
            <a:rect l="0" t="0" r="r" b="b"/>
            <a:pathLst>
              <a:path w="3840" h="672">
                <a:moveTo>
                  <a:pt x="3840" y="0"/>
                </a:moveTo>
                <a:cubicBezTo>
                  <a:pt x="3840" y="0"/>
                  <a:pt x="3408" y="384"/>
                  <a:pt x="2440" y="416"/>
                </a:cubicBezTo>
                <a:cubicBezTo>
                  <a:pt x="1472" y="448"/>
                  <a:pt x="604" y="120"/>
                  <a:pt x="0" y="388"/>
                </a:cubicBezTo>
                <a:cubicBezTo>
                  <a:pt x="0" y="672"/>
                  <a:pt x="0" y="672"/>
                  <a:pt x="0" y="672"/>
                </a:cubicBezTo>
                <a:cubicBezTo>
                  <a:pt x="3840" y="672"/>
                  <a:pt x="3840" y="672"/>
                  <a:pt x="3840" y="672"/>
                </a:cubicBezTo>
                <a:lnTo>
                  <a:pt x="3840" y="0"/>
                </a:lnTo>
                <a:close/>
              </a:path>
            </a:pathLst>
          </a:custGeom>
          <a:gradFill>
            <a:gsLst>
              <a:gs pos="0">
                <a:schemeClr val="bg1">
                  <a:alpha val="20000"/>
                </a:schemeClr>
              </a:gs>
              <a:gs pos="100000">
                <a:schemeClr val="bg1">
                  <a:alpha val="5000"/>
                </a:schemeClr>
              </a:gs>
            </a:gsLst>
            <a:lin ang="135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en-US"/>
          </a:p>
        </p:txBody>
      </p:sp>
      <p:sp>
        <p:nvSpPr>
          <p:cNvPr id="3" name="Subtitle 2"/>
          <p:cNvSpPr>
            <a:spLocks noGrp="1"/>
          </p:cNvSpPr>
          <p:nvPr userDrawn="1">
            <p:ph type="subTitle" idx="1"/>
          </p:nvPr>
        </p:nvSpPr>
        <p:spPr>
          <a:xfrm>
            <a:off x="838200" y="3139239"/>
            <a:ext cx="9144000" cy="938294"/>
          </a:xfrm>
        </p:spPr>
        <p:txBody>
          <a:bodyPr lIns="0" tIns="0" rIns="0" bIns="0">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userDrawn="1">
            <p:ph type="dt" sz="half" idx="10"/>
          </p:nvPr>
        </p:nvSpPr>
        <p:spPr>
          <a:xfrm>
            <a:off x="838200" y="6356350"/>
            <a:ext cx="2743200" cy="365125"/>
          </a:xfrm>
        </p:spPr>
        <p:txBody>
          <a:bodyPr/>
          <a:lstStyle/>
          <a:p>
            <a:fld id="{3DA1A576-034B-45D7-9F5B-548D28C1BC98}" type="datetimeFigureOut">
              <a:rPr lang="en-US" smtClean="0"/>
              <a:t>12/18/23</a:t>
            </a:fld>
            <a:endParaRPr lang="en-US"/>
          </a:p>
        </p:txBody>
      </p:sp>
      <p:sp>
        <p:nvSpPr>
          <p:cNvPr id="5" name="Footer Placeholder 4"/>
          <p:cNvSpPr>
            <a:spLocks noGrp="1"/>
          </p:cNvSpPr>
          <p:nvPr userDrawn="1">
            <p:ph type="ftr" sz="quarter" idx="11"/>
          </p:nvPr>
        </p:nvSpPr>
        <p:spPr>
          <a:xfrm>
            <a:off x="4038600" y="6356350"/>
            <a:ext cx="4114800" cy="365125"/>
          </a:xfrm>
        </p:spPr>
        <p:txBody>
          <a:bodyPr/>
          <a:lstStyle/>
          <a:p>
            <a:endParaRPr lang="en-US" dirty="0"/>
          </a:p>
        </p:txBody>
      </p:sp>
      <p:sp>
        <p:nvSpPr>
          <p:cNvPr id="6" name="Slide Number Placeholder 5"/>
          <p:cNvSpPr>
            <a:spLocks noGrp="1"/>
          </p:cNvSpPr>
          <p:nvPr userDrawn="1">
            <p:ph type="sldNum" sz="quarter" idx="12"/>
          </p:nvPr>
        </p:nvSpPr>
        <p:spPr>
          <a:xfrm>
            <a:off x="8610600" y="6356350"/>
            <a:ext cx="2743200" cy="365125"/>
          </a:xfrm>
        </p:spPr>
        <p:txBody>
          <a:bodyPr/>
          <a:lstStyle/>
          <a:p>
            <a:fld id="{01345598-B2C9-4FFE-8967-D41635DDF549}" type="slidenum">
              <a:rPr lang="en-US" smtClean="0"/>
              <a:t>‹#›</a:t>
            </a:fld>
            <a:endParaRPr lang="en-US"/>
          </a:p>
        </p:txBody>
      </p:sp>
      <p:sp>
        <p:nvSpPr>
          <p:cNvPr id="2" name="Title 1"/>
          <p:cNvSpPr>
            <a:spLocks noGrp="1"/>
          </p:cNvSpPr>
          <p:nvPr userDrawn="1">
            <p:ph type="ctrTitle"/>
          </p:nvPr>
        </p:nvSpPr>
        <p:spPr>
          <a:xfrm>
            <a:off x="838200" y="365272"/>
            <a:ext cx="6159500" cy="2387600"/>
          </a:xfrm>
        </p:spPr>
        <p:txBody>
          <a:bodyPr lIns="0" tIns="0" rIns="0" bIns="0" anchor="b"/>
          <a:lstStyle>
            <a:lvl1pPr algn="l">
              <a:defRPr sz="6000">
                <a:solidFill>
                  <a:schemeClr val="bg1"/>
                </a:solidFill>
              </a:defRPr>
            </a:lvl1pPr>
          </a:lstStyle>
          <a:p>
            <a:r>
              <a:rPr lang="en-US" dirty="0"/>
              <a:t>Click to edit Master title style</a:t>
            </a:r>
          </a:p>
        </p:txBody>
      </p:sp>
      <p:sp>
        <p:nvSpPr>
          <p:cNvPr id="1034" name="Rectangle 1033"/>
          <p:cNvSpPr/>
          <p:nvPr userDrawn="1"/>
        </p:nvSpPr>
        <p:spPr>
          <a:xfrm>
            <a:off x="874713" y="2867479"/>
            <a:ext cx="576262" cy="47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03023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CAE93C-5CB0-42CE-8ABB-DE34A38106B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6219579B-188C-4737-84D1-489AF37F83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texto 3">
            <a:extLst>
              <a:ext uri="{FF2B5EF4-FFF2-40B4-BE49-F238E27FC236}">
                <a16:creationId xmlns:a16="http://schemas.microsoft.com/office/drawing/2014/main" id="{A3C1D86F-43C7-4764-A6DE-2054B14F38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EA4B1755-41EE-4596-AF6B-7B7AC6521A76}"/>
              </a:ext>
            </a:extLst>
          </p:cNvPr>
          <p:cNvSpPr>
            <a:spLocks noGrp="1"/>
          </p:cNvSpPr>
          <p:nvPr>
            <p:ph type="dt" sz="half" idx="10"/>
          </p:nvPr>
        </p:nvSpPr>
        <p:spPr/>
        <p:txBody>
          <a:bodyPr/>
          <a:lstStyle/>
          <a:p>
            <a:fld id="{CD1AF5FE-C9EF-4E41-B249-757B17A47A1B}" type="datetimeFigureOut">
              <a:rPr lang="en-US" smtClean="0"/>
              <a:t>12/18/23</a:t>
            </a:fld>
            <a:endParaRPr lang="en-US"/>
          </a:p>
        </p:txBody>
      </p:sp>
      <p:sp>
        <p:nvSpPr>
          <p:cNvPr id="6" name="Marcador de pie de página 5">
            <a:extLst>
              <a:ext uri="{FF2B5EF4-FFF2-40B4-BE49-F238E27FC236}">
                <a16:creationId xmlns:a16="http://schemas.microsoft.com/office/drawing/2014/main" id="{C817AFD1-24CA-4858-98E9-D3FB4BFE796F}"/>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370F2F19-CC95-41B5-BEC0-07E40A502A26}"/>
              </a:ext>
            </a:extLst>
          </p:cNvPr>
          <p:cNvSpPr>
            <a:spLocks noGrp="1"/>
          </p:cNvSpPr>
          <p:nvPr>
            <p:ph type="sldNum" sz="quarter" idx="12"/>
          </p:nvPr>
        </p:nvSpPr>
        <p:spPr/>
        <p:txBody>
          <a:bodyPr/>
          <a:lstStyle/>
          <a:p>
            <a:fld id="{1828B8C2-75A7-42D6-850C-10E8C2027B35}" type="slidenum">
              <a:rPr lang="en-US" smtClean="0"/>
              <a:t>‹#›</a:t>
            </a:fld>
            <a:endParaRPr lang="en-US"/>
          </a:p>
        </p:txBody>
      </p:sp>
    </p:spTree>
    <p:extLst>
      <p:ext uri="{BB962C8B-B14F-4D97-AF65-F5344CB8AC3E}">
        <p14:creationId xmlns:p14="http://schemas.microsoft.com/office/powerpoint/2010/main" val="485991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79839E-A93F-4AE9-B777-42DAD35F187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posición de imagen 2">
            <a:extLst>
              <a:ext uri="{FF2B5EF4-FFF2-40B4-BE49-F238E27FC236}">
                <a16:creationId xmlns:a16="http://schemas.microsoft.com/office/drawing/2014/main" id="{33CF7405-E3F4-4791-863E-C6EF68F954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a:extLst>
              <a:ext uri="{FF2B5EF4-FFF2-40B4-BE49-F238E27FC236}">
                <a16:creationId xmlns:a16="http://schemas.microsoft.com/office/drawing/2014/main" id="{A7C3DB3E-F861-45AF-8148-34918DAD4A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7E49FE0F-292E-4746-8C08-25C3F8DF8D68}"/>
              </a:ext>
            </a:extLst>
          </p:cNvPr>
          <p:cNvSpPr>
            <a:spLocks noGrp="1"/>
          </p:cNvSpPr>
          <p:nvPr>
            <p:ph type="dt" sz="half" idx="10"/>
          </p:nvPr>
        </p:nvSpPr>
        <p:spPr/>
        <p:txBody>
          <a:bodyPr/>
          <a:lstStyle/>
          <a:p>
            <a:fld id="{CD1AF5FE-C9EF-4E41-B249-757B17A47A1B}" type="datetimeFigureOut">
              <a:rPr lang="en-US" smtClean="0"/>
              <a:t>12/18/23</a:t>
            </a:fld>
            <a:endParaRPr lang="en-US"/>
          </a:p>
        </p:txBody>
      </p:sp>
      <p:sp>
        <p:nvSpPr>
          <p:cNvPr id="6" name="Marcador de pie de página 5">
            <a:extLst>
              <a:ext uri="{FF2B5EF4-FFF2-40B4-BE49-F238E27FC236}">
                <a16:creationId xmlns:a16="http://schemas.microsoft.com/office/drawing/2014/main" id="{8694BCFF-F1B8-4296-AD1A-ADFCADAD11D2}"/>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4D71DB56-B6EE-4609-8CB3-30A1A79A5B69}"/>
              </a:ext>
            </a:extLst>
          </p:cNvPr>
          <p:cNvSpPr>
            <a:spLocks noGrp="1"/>
          </p:cNvSpPr>
          <p:nvPr>
            <p:ph type="sldNum" sz="quarter" idx="12"/>
          </p:nvPr>
        </p:nvSpPr>
        <p:spPr/>
        <p:txBody>
          <a:bodyPr/>
          <a:lstStyle/>
          <a:p>
            <a:fld id="{1828B8C2-75A7-42D6-850C-10E8C2027B35}" type="slidenum">
              <a:rPr lang="en-US" smtClean="0"/>
              <a:t>‹#›</a:t>
            </a:fld>
            <a:endParaRPr lang="en-US"/>
          </a:p>
        </p:txBody>
      </p:sp>
    </p:spTree>
    <p:extLst>
      <p:ext uri="{BB962C8B-B14F-4D97-AF65-F5344CB8AC3E}">
        <p14:creationId xmlns:p14="http://schemas.microsoft.com/office/powerpoint/2010/main" val="9222762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B989F7A-3FC7-4D7B-A4B2-D67DFE33F6EF}"/>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texto vertical 2">
            <a:extLst>
              <a:ext uri="{FF2B5EF4-FFF2-40B4-BE49-F238E27FC236}">
                <a16:creationId xmlns:a16="http://schemas.microsoft.com/office/drawing/2014/main" id="{26E80C77-C77E-4F04-95FA-A187125D826F}"/>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B2B80840-17DC-4527-848A-2965F90D1B39}"/>
              </a:ext>
            </a:extLst>
          </p:cNvPr>
          <p:cNvSpPr>
            <a:spLocks noGrp="1"/>
          </p:cNvSpPr>
          <p:nvPr>
            <p:ph type="dt" sz="half" idx="10"/>
          </p:nvPr>
        </p:nvSpPr>
        <p:spPr/>
        <p:txBody>
          <a:bodyPr/>
          <a:lstStyle/>
          <a:p>
            <a:fld id="{CD1AF5FE-C9EF-4E41-B249-757B17A47A1B}" type="datetimeFigureOut">
              <a:rPr lang="en-US" smtClean="0"/>
              <a:t>12/18/23</a:t>
            </a:fld>
            <a:endParaRPr lang="en-US"/>
          </a:p>
        </p:txBody>
      </p:sp>
      <p:sp>
        <p:nvSpPr>
          <p:cNvPr id="5" name="Marcador de pie de página 4">
            <a:extLst>
              <a:ext uri="{FF2B5EF4-FFF2-40B4-BE49-F238E27FC236}">
                <a16:creationId xmlns:a16="http://schemas.microsoft.com/office/drawing/2014/main" id="{F07D085F-FFE8-4455-BF30-920907E47D2A}"/>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6CB9C9C8-5946-4A60-8BD1-963B288BE194}"/>
              </a:ext>
            </a:extLst>
          </p:cNvPr>
          <p:cNvSpPr>
            <a:spLocks noGrp="1"/>
          </p:cNvSpPr>
          <p:nvPr>
            <p:ph type="sldNum" sz="quarter" idx="12"/>
          </p:nvPr>
        </p:nvSpPr>
        <p:spPr/>
        <p:txBody>
          <a:bodyPr/>
          <a:lstStyle/>
          <a:p>
            <a:fld id="{1828B8C2-75A7-42D6-850C-10E8C2027B35}" type="slidenum">
              <a:rPr lang="en-US" smtClean="0"/>
              <a:t>‹#›</a:t>
            </a:fld>
            <a:endParaRPr lang="en-US"/>
          </a:p>
        </p:txBody>
      </p:sp>
    </p:spTree>
    <p:extLst>
      <p:ext uri="{BB962C8B-B14F-4D97-AF65-F5344CB8AC3E}">
        <p14:creationId xmlns:p14="http://schemas.microsoft.com/office/powerpoint/2010/main" val="15429438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8EC17D5-2304-44C5-B1E5-0D6966D77D7C}"/>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a:p>
        </p:txBody>
      </p:sp>
      <p:sp>
        <p:nvSpPr>
          <p:cNvPr id="3" name="Marcador de texto vertical 2">
            <a:extLst>
              <a:ext uri="{FF2B5EF4-FFF2-40B4-BE49-F238E27FC236}">
                <a16:creationId xmlns:a16="http://schemas.microsoft.com/office/drawing/2014/main" id="{8AD8E4A2-2AA6-442C-AAE8-B13FA90D816E}"/>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DE569C75-6D8F-4695-8C85-B3F92DC67E9B}"/>
              </a:ext>
            </a:extLst>
          </p:cNvPr>
          <p:cNvSpPr>
            <a:spLocks noGrp="1"/>
          </p:cNvSpPr>
          <p:nvPr>
            <p:ph type="dt" sz="half" idx="10"/>
          </p:nvPr>
        </p:nvSpPr>
        <p:spPr/>
        <p:txBody>
          <a:bodyPr/>
          <a:lstStyle/>
          <a:p>
            <a:fld id="{CD1AF5FE-C9EF-4E41-B249-757B17A47A1B}" type="datetimeFigureOut">
              <a:rPr lang="en-US" smtClean="0"/>
              <a:t>12/18/23</a:t>
            </a:fld>
            <a:endParaRPr lang="en-US"/>
          </a:p>
        </p:txBody>
      </p:sp>
      <p:sp>
        <p:nvSpPr>
          <p:cNvPr id="5" name="Marcador de pie de página 4">
            <a:extLst>
              <a:ext uri="{FF2B5EF4-FFF2-40B4-BE49-F238E27FC236}">
                <a16:creationId xmlns:a16="http://schemas.microsoft.com/office/drawing/2014/main" id="{270D4CDB-2F02-4BFB-AA4F-D0C1E4C03E90}"/>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5299153B-8F05-4C01-8841-58CE5AB57D83}"/>
              </a:ext>
            </a:extLst>
          </p:cNvPr>
          <p:cNvSpPr>
            <a:spLocks noGrp="1"/>
          </p:cNvSpPr>
          <p:nvPr>
            <p:ph type="sldNum" sz="quarter" idx="12"/>
          </p:nvPr>
        </p:nvSpPr>
        <p:spPr/>
        <p:txBody>
          <a:bodyPr/>
          <a:lstStyle/>
          <a:p>
            <a:fld id="{1828B8C2-75A7-42D6-850C-10E8C2027B35}" type="slidenum">
              <a:rPr lang="en-US" smtClean="0"/>
              <a:t>‹#›</a:t>
            </a:fld>
            <a:endParaRPr lang="en-US"/>
          </a:p>
        </p:txBody>
      </p:sp>
    </p:spTree>
    <p:extLst>
      <p:ext uri="{BB962C8B-B14F-4D97-AF65-F5344CB8AC3E}">
        <p14:creationId xmlns:p14="http://schemas.microsoft.com/office/powerpoint/2010/main" val="1382847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DA1A576-034B-45D7-9F5B-548D28C1BC98}"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345598-B2C9-4FFE-8967-D41635DDF549}" type="slidenum">
              <a:rPr lang="en-US" smtClean="0"/>
              <a:t>‹#›</a:t>
            </a:fld>
            <a:endParaRPr lang="en-US"/>
          </a:p>
        </p:txBody>
      </p:sp>
    </p:spTree>
    <p:extLst>
      <p:ext uri="{BB962C8B-B14F-4D97-AF65-F5344CB8AC3E}">
        <p14:creationId xmlns:p14="http://schemas.microsoft.com/office/powerpoint/2010/main" val="3036113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DA1A576-034B-45D7-9F5B-548D28C1BC98}" type="datetimeFigureOut">
              <a:rPr lang="en-US" smtClean="0"/>
              <a:t>12/18/23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345598-B2C9-4FFE-8967-D41635DDF549}" type="slidenum">
              <a:rPr lang="en-US" smtClean="0"/>
              <a:t>‹#›</a:t>
            </a:fld>
            <a:endParaRPr lang="en-US"/>
          </a:p>
        </p:txBody>
      </p:sp>
    </p:spTree>
    <p:extLst>
      <p:ext uri="{BB962C8B-B14F-4D97-AF65-F5344CB8AC3E}">
        <p14:creationId xmlns:p14="http://schemas.microsoft.com/office/powerpoint/2010/main" val="10287257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DA1A576-034B-45D7-9F5B-548D28C1BC98}" type="datetimeFigureOut">
              <a:rPr lang="en-US" smtClean="0"/>
              <a:t>12/18/23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345598-B2C9-4FFE-8967-D41635DDF549}" type="slidenum">
              <a:rPr lang="en-US" smtClean="0"/>
              <a:t>‹#›</a:t>
            </a:fld>
            <a:endParaRPr lang="en-US"/>
          </a:p>
        </p:txBody>
      </p:sp>
    </p:spTree>
    <p:extLst>
      <p:ext uri="{BB962C8B-B14F-4D97-AF65-F5344CB8AC3E}">
        <p14:creationId xmlns:p14="http://schemas.microsoft.com/office/powerpoint/2010/main" val="2763296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DA1A576-034B-45D7-9F5B-548D28C1BC98}" type="datetimeFigureOut">
              <a:rPr lang="en-US" smtClean="0"/>
              <a:t>12/18/23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1345598-B2C9-4FFE-8967-D41635DDF549}" type="slidenum">
              <a:rPr lang="en-US" smtClean="0"/>
              <a:t>‹#›</a:t>
            </a:fld>
            <a:endParaRPr lang="en-US"/>
          </a:p>
        </p:txBody>
      </p:sp>
    </p:spTree>
    <p:extLst>
      <p:ext uri="{BB962C8B-B14F-4D97-AF65-F5344CB8AC3E}">
        <p14:creationId xmlns:p14="http://schemas.microsoft.com/office/powerpoint/2010/main" val="2280528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DA1A576-034B-45D7-9F5B-548D28C1BC98}" type="datetimeFigureOut">
              <a:rPr lang="en-US" smtClean="0"/>
              <a:t>12/18/23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1345598-B2C9-4FFE-8967-D41635DDF549}" type="slidenum">
              <a:rPr lang="en-US" smtClean="0"/>
              <a:t>‹#›</a:t>
            </a:fld>
            <a:endParaRPr lang="en-US"/>
          </a:p>
        </p:txBody>
      </p:sp>
    </p:spTree>
    <p:extLst>
      <p:ext uri="{BB962C8B-B14F-4D97-AF65-F5344CB8AC3E}">
        <p14:creationId xmlns:p14="http://schemas.microsoft.com/office/powerpoint/2010/main" val="3472179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A1A576-034B-45D7-9F5B-548D28C1BC98}" type="datetimeFigureOut">
              <a:rPr lang="en-US" smtClean="0"/>
              <a:t>12/18/23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1345598-B2C9-4FFE-8967-D41635DDF549}" type="slidenum">
              <a:rPr lang="en-US" smtClean="0"/>
              <a:t>‹#›</a:t>
            </a:fld>
            <a:endParaRPr lang="en-US"/>
          </a:p>
        </p:txBody>
      </p:sp>
    </p:spTree>
    <p:extLst>
      <p:ext uri="{BB962C8B-B14F-4D97-AF65-F5344CB8AC3E}">
        <p14:creationId xmlns:p14="http://schemas.microsoft.com/office/powerpoint/2010/main" val="1721480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DA1A576-034B-45D7-9F5B-548D28C1BC98}" type="datetimeFigureOut">
              <a:rPr lang="en-US" smtClean="0"/>
              <a:t>12/18/23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345598-B2C9-4FFE-8967-D41635DDF549}" type="slidenum">
              <a:rPr lang="en-US" smtClean="0"/>
              <a:t>‹#›</a:t>
            </a:fld>
            <a:endParaRPr lang="en-US"/>
          </a:p>
        </p:txBody>
      </p:sp>
    </p:spTree>
    <p:extLst>
      <p:ext uri="{BB962C8B-B14F-4D97-AF65-F5344CB8AC3E}">
        <p14:creationId xmlns:p14="http://schemas.microsoft.com/office/powerpoint/2010/main" val="2704099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ags" Target="../tags/tag1.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6" Type="http://schemas.openxmlformats.org/officeDocument/2006/relationships/image" Target="../media/image3.emf"/><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oleObject" Target="../embeddings/oleObject1.bin"/><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A1A576-034B-45D7-9F5B-548D28C1BC98}" type="datetimeFigureOut">
              <a:rPr lang="en-US" smtClean="0"/>
              <a:t>12/18/23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345598-B2C9-4FFE-8967-D41635DDF549}" type="slidenum">
              <a:rPr lang="en-US" smtClean="0"/>
              <a:t>‹#›</a:t>
            </a:fld>
            <a:endParaRPr lang="en-US"/>
          </a:p>
        </p:txBody>
      </p:sp>
    </p:spTree>
    <p:extLst>
      <p:ext uri="{BB962C8B-B14F-4D97-AF65-F5344CB8AC3E}">
        <p14:creationId xmlns:p14="http://schemas.microsoft.com/office/powerpoint/2010/main" val="402909540"/>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551" userDrawn="1">
          <p15:clr>
            <a:srgbClr val="F26B43"/>
          </p15:clr>
        </p15:guide>
        <p15:guide id="4" pos="712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D108B790-5212-4C17-9F64-1BB6A6995A2D}"/>
              </a:ext>
            </a:extLst>
          </p:cNvPr>
          <p:cNvGraphicFramePr>
            <a:graphicFrameLocks noChangeAspect="1"/>
          </p:cNvGraphicFramePr>
          <p:nvPr userDrawn="1">
            <p:custDataLst>
              <p:tags r:id="rId13"/>
            </p:custDataLst>
            <p:extLst>
              <p:ext uri="{D42A27DB-BD31-4B8C-83A1-F6EECF244321}">
                <p14:modId xmlns:p14="http://schemas.microsoft.com/office/powerpoint/2010/main" val="10888133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 imgW="383" imgH="384" progId="TCLayout.ActiveDocument.1">
                  <p:embed/>
                </p:oleObj>
              </mc:Choice>
              <mc:Fallback>
                <p:oleObj name="think-cell Slide" r:id="rId15" imgW="383" imgH="384" progId="TCLayout.ActiveDocument.1">
                  <p:embed/>
                  <p:pic>
                    <p:nvPicPr>
                      <p:cNvPr id="8" name="Object 7" hidden="1">
                        <a:extLst>
                          <a:ext uri="{FF2B5EF4-FFF2-40B4-BE49-F238E27FC236}">
                            <a16:creationId xmlns:a16="http://schemas.microsoft.com/office/drawing/2014/main" id="{D108B790-5212-4C17-9F64-1BB6A6995A2D}"/>
                          </a:ext>
                        </a:extLst>
                      </p:cNvPr>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0A474207-4A5F-4A30-8C50-83C7F03A259A}"/>
              </a:ext>
            </a:extLst>
          </p:cNvPr>
          <p:cNvSpPr/>
          <p:nvPr userDrawn="1">
            <p:custDataLst>
              <p:tags r:id="rId1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s-ES" sz="4400" b="0" i="0" baseline="0" dirty="0">
              <a:latin typeface="Calibri Light" panose="020F0302020204030204" pitchFamily="34" charset="0"/>
              <a:ea typeface="+mj-ea"/>
              <a:cs typeface="+mj-cs"/>
              <a:sym typeface="Calibri Light" panose="020F0302020204030204" pitchFamily="34" charset="0"/>
            </a:endParaRPr>
          </a:p>
        </p:txBody>
      </p:sp>
      <p:sp>
        <p:nvSpPr>
          <p:cNvPr id="2" name="Marcador de título 1">
            <a:extLst>
              <a:ext uri="{FF2B5EF4-FFF2-40B4-BE49-F238E27FC236}">
                <a16:creationId xmlns:a16="http://schemas.microsoft.com/office/drawing/2014/main" id="{6C9F4F55-DD75-4B22-A02D-60616CE849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89DB8B19-48EC-4A01-AB1C-6B0DA56200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28F6F3C4-BC08-462F-9268-5C9F6B78A7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1AF5FE-C9EF-4E41-B249-757B17A47A1B}" type="datetimeFigureOut">
              <a:rPr lang="en-US" smtClean="0"/>
              <a:t>12/18/23</a:t>
            </a:fld>
            <a:endParaRPr lang="en-US"/>
          </a:p>
        </p:txBody>
      </p:sp>
      <p:sp>
        <p:nvSpPr>
          <p:cNvPr id="5" name="Marcador de pie de página 4">
            <a:extLst>
              <a:ext uri="{FF2B5EF4-FFF2-40B4-BE49-F238E27FC236}">
                <a16:creationId xmlns:a16="http://schemas.microsoft.com/office/drawing/2014/main" id="{01BD2215-ED0A-4ECD-AEFD-D1211E4C15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a:extLst>
              <a:ext uri="{FF2B5EF4-FFF2-40B4-BE49-F238E27FC236}">
                <a16:creationId xmlns:a16="http://schemas.microsoft.com/office/drawing/2014/main" id="{23FCAEF1-AD48-4328-A590-63C6EA282D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28B8C2-75A7-42D6-850C-10E8C2027B35}" type="slidenum">
              <a:rPr lang="en-US" smtClean="0"/>
              <a:t>‹#›</a:t>
            </a:fld>
            <a:endParaRPr lang="en-US"/>
          </a:p>
        </p:txBody>
      </p:sp>
    </p:spTree>
    <p:extLst>
      <p:ext uri="{BB962C8B-B14F-4D97-AF65-F5344CB8AC3E}">
        <p14:creationId xmlns:p14="http://schemas.microsoft.com/office/powerpoint/2010/main" val="144912658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16.png"/><Relationship Id="rId2" Type="http://schemas.openxmlformats.org/officeDocument/2006/relationships/slideLayout" Target="../slideLayouts/slideLayout13.xml"/><Relationship Id="rId1" Type="http://schemas.openxmlformats.org/officeDocument/2006/relationships/tags" Target="../tags/tag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3.emf"/></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notesSlide" Target="../notesSlides/notesSlide1.xml"/><Relationship Id="rId7" Type="http://schemas.openxmlformats.org/officeDocument/2006/relationships/image" Target="../media/image5.svg"/><Relationship Id="rId2" Type="http://schemas.openxmlformats.org/officeDocument/2006/relationships/slideLayout" Target="../slideLayouts/slideLayout13.xml"/><Relationship Id="rId1" Type="http://schemas.openxmlformats.org/officeDocument/2006/relationships/tags" Target="../tags/tag3.xml"/><Relationship Id="rId6" Type="http://schemas.openxmlformats.org/officeDocument/2006/relationships/image" Target="../media/image4.png"/><Relationship Id="rId11" Type="http://schemas.openxmlformats.org/officeDocument/2006/relationships/image" Target="../media/image9.emf"/><Relationship Id="rId5" Type="http://schemas.openxmlformats.org/officeDocument/2006/relationships/image" Target="../media/image3.emf"/><Relationship Id="rId10" Type="http://schemas.openxmlformats.org/officeDocument/2006/relationships/image" Target="../media/image8.svg"/><Relationship Id="rId4" Type="http://schemas.openxmlformats.org/officeDocument/2006/relationships/oleObject" Target="../embeddings/oleObject2.bin"/><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3.xml"/><Relationship Id="rId1" Type="http://schemas.openxmlformats.org/officeDocument/2006/relationships/tags" Target="../tags/tag8.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3.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8" Type="http://schemas.openxmlformats.org/officeDocument/2006/relationships/hyperlink" Target="https://24slides.com/onedollar" TargetMode="External"/><Relationship Id="rId3" Type="http://schemas.openxmlformats.org/officeDocument/2006/relationships/oleObject" Target="../embeddings/oleObject4.bin"/><Relationship Id="rId7" Type="http://schemas.openxmlformats.org/officeDocument/2006/relationships/image" Target="../media/image8.svg"/><Relationship Id="rId2" Type="http://schemas.openxmlformats.org/officeDocument/2006/relationships/slideLayout" Target="../slideLayouts/slideLayout13.xml"/><Relationship Id="rId1" Type="http://schemas.openxmlformats.org/officeDocument/2006/relationships/tags" Target="../tags/tag9.xml"/><Relationship Id="rId6" Type="http://schemas.openxmlformats.org/officeDocument/2006/relationships/image" Target="../media/image7.png"/><Relationship Id="rId11" Type="http://schemas.openxmlformats.org/officeDocument/2006/relationships/image" Target="../media/image9.emf"/><Relationship Id="rId5" Type="http://schemas.openxmlformats.org/officeDocument/2006/relationships/image" Target="../media/image27.emf"/><Relationship Id="rId10" Type="http://schemas.openxmlformats.org/officeDocument/2006/relationships/image" Target="../media/image5.svg"/><Relationship Id="rId4" Type="http://schemas.openxmlformats.org/officeDocument/2006/relationships/image" Target="../media/image3.emf"/><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3.xml"/><Relationship Id="rId1" Type="http://schemas.openxmlformats.org/officeDocument/2006/relationships/tags" Target="../tags/tag4.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3.xml"/><Relationship Id="rId1" Type="http://schemas.openxmlformats.org/officeDocument/2006/relationships/tags" Target="../tags/tag5.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13.png"/><Relationship Id="rId2" Type="http://schemas.openxmlformats.org/officeDocument/2006/relationships/slideLayout" Target="../slideLayouts/slideLayout13.xml"/><Relationship Id="rId1" Type="http://schemas.openxmlformats.org/officeDocument/2006/relationships/tags" Target="../tags/tag6.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827314" y="2430381"/>
            <a:ext cx="7021286" cy="2387600"/>
          </a:xfrm>
        </p:spPr>
        <p:txBody>
          <a:bodyPr>
            <a:noAutofit/>
          </a:bodyPr>
          <a:lstStyle/>
          <a:p>
            <a:r>
              <a:rPr lang="en-US" sz="4000" b="1" dirty="0">
                <a:solidFill>
                  <a:schemeClr val="bg1"/>
                </a:solidFill>
                <a:effectLst/>
                <a:latin typeface="Segoe UI" panose="020B0502040204020203" pitchFamily="34" charset="0"/>
                <a:ea typeface="Times New Roman" panose="02020603050405020304" pitchFamily="18" charset="0"/>
              </a:rPr>
              <a:t>Unveiling the Coding Horizons: A Comprehensive Analysis of Global Developer Trends and Career Trajectories</a:t>
            </a:r>
            <a:endParaRPr lang="en-US" sz="4000" b="1" dirty="0"/>
          </a:p>
        </p:txBody>
      </p:sp>
      <p:sp>
        <p:nvSpPr>
          <p:cNvPr id="8" name="Subtitle 7"/>
          <p:cNvSpPr>
            <a:spLocks noGrp="1"/>
          </p:cNvSpPr>
          <p:nvPr>
            <p:ph type="subTitle" idx="1"/>
          </p:nvPr>
        </p:nvSpPr>
        <p:spPr>
          <a:xfrm>
            <a:off x="7990114" y="4463143"/>
            <a:ext cx="3600451" cy="1871814"/>
          </a:xfrm>
        </p:spPr>
        <p:txBody>
          <a:bodyPr>
            <a:normAutofit fontScale="85000" lnSpcReduction="20000"/>
          </a:bodyPr>
          <a:lstStyle/>
          <a:p>
            <a:r>
              <a:rPr lang="en-US" b="1" dirty="0">
                <a:latin typeface="YAD1aU3sLnI 0"/>
              </a:rPr>
              <a:t>Team:</a:t>
            </a:r>
            <a:endParaRPr lang="en-US" b="1" i="0" dirty="0">
              <a:effectLst/>
              <a:latin typeface="YAD1aU3sLnI 0"/>
            </a:endParaRPr>
          </a:p>
          <a:p>
            <a:r>
              <a:rPr lang="en-US" b="1" i="0" dirty="0">
                <a:effectLst/>
                <a:latin typeface="YAD1aU3sLnI 0"/>
              </a:rPr>
              <a:t>Sai Gowtham Dasappa Ravindra</a:t>
            </a:r>
            <a:endParaRPr lang="en-US" b="1" dirty="0">
              <a:effectLst/>
              <a:latin typeface="YAD1aU3sLnI 0"/>
            </a:endParaRPr>
          </a:p>
          <a:p>
            <a:r>
              <a:rPr lang="en-US" b="1" i="0" dirty="0">
                <a:effectLst/>
                <a:latin typeface="YAD1aU3sLnI 0"/>
              </a:rPr>
              <a:t>Abhishict Pamula</a:t>
            </a:r>
            <a:endParaRPr lang="en-US" b="1" dirty="0">
              <a:effectLst/>
              <a:latin typeface="YAD1aU3sLnI 0"/>
            </a:endParaRPr>
          </a:p>
          <a:p>
            <a:r>
              <a:rPr lang="en-US" b="1" i="0" dirty="0">
                <a:effectLst/>
                <a:latin typeface="YAD1aU3sLnI 0"/>
              </a:rPr>
              <a:t>Rohith Reddy </a:t>
            </a:r>
            <a:r>
              <a:rPr lang="en-US" b="1" i="0" dirty="0" err="1">
                <a:effectLst/>
                <a:latin typeface="YAD1aU3sLnI 0"/>
              </a:rPr>
              <a:t>Peddi</a:t>
            </a:r>
            <a:endParaRPr lang="en-US" b="1" dirty="0">
              <a:effectLst/>
              <a:latin typeface="YAD1aU3sLnI 0"/>
            </a:endParaRPr>
          </a:p>
          <a:p>
            <a:r>
              <a:rPr lang="en-US" b="1" i="0" dirty="0">
                <a:effectLst/>
                <a:latin typeface="YAD1aU3sLnI 0"/>
              </a:rPr>
              <a:t>Sai Srinivasa Subrahmanyam Puranam</a:t>
            </a:r>
            <a:endParaRPr lang="en-US" b="1" dirty="0">
              <a:effectLst/>
              <a:latin typeface="YAD1aU3sLnI 0"/>
            </a:endParaRPr>
          </a:p>
          <a:p>
            <a:r>
              <a:rPr lang="en-US" b="1" i="0" dirty="0" err="1">
                <a:effectLst/>
                <a:latin typeface="YAD1aU3sLnI 0"/>
              </a:rPr>
              <a:t>Bhuvanendra</a:t>
            </a:r>
            <a:r>
              <a:rPr lang="en-US" b="1" i="0" dirty="0">
                <a:effectLst/>
                <a:latin typeface="YAD1aU3sLnI 0"/>
              </a:rPr>
              <a:t> </a:t>
            </a:r>
            <a:r>
              <a:rPr lang="en-US" b="1" i="0" dirty="0" err="1">
                <a:effectLst/>
                <a:latin typeface="YAD1aU3sLnI 0"/>
              </a:rPr>
              <a:t>Putchala</a:t>
            </a:r>
            <a:endParaRPr lang="en-US" b="1" dirty="0">
              <a:effectLst/>
              <a:latin typeface="YAD1aU3sLnI 0"/>
            </a:endParaRPr>
          </a:p>
          <a:p>
            <a:endParaRPr lang="en-US" dirty="0"/>
          </a:p>
        </p:txBody>
      </p:sp>
    </p:spTree>
    <p:extLst>
      <p:ext uri="{BB962C8B-B14F-4D97-AF65-F5344CB8AC3E}">
        <p14:creationId xmlns:p14="http://schemas.microsoft.com/office/powerpoint/2010/main" val="27039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74713" y="597997"/>
            <a:ext cx="4616713"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Profiling Developer Roles</a:t>
            </a:r>
          </a:p>
        </p:txBody>
      </p:sp>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pic>
        <p:nvPicPr>
          <p:cNvPr id="2" name="Picture 1" descr="A graph showing a bar chart&#10;&#10;Description automatically generated">
            <a:extLst>
              <a:ext uri="{FF2B5EF4-FFF2-40B4-BE49-F238E27FC236}">
                <a16:creationId xmlns:a16="http://schemas.microsoft.com/office/drawing/2014/main" id="{E852839B-52A5-1CB3-02C7-B729D690DF4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2167" y="1587575"/>
            <a:ext cx="5199380" cy="2810510"/>
          </a:xfrm>
          <a:prstGeom prst="rect">
            <a:avLst/>
          </a:prstGeom>
          <a:noFill/>
          <a:ln>
            <a:noFill/>
          </a:ln>
        </p:spPr>
      </p:pic>
      <p:pic>
        <p:nvPicPr>
          <p:cNvPr id="4" name="Picture 3" descr="A graph showing a bar chart&#10;&#10;Description automatically generated with medium confidence">
            <a:extLst>
              <a:ext uri="{FF2B5EF4-FFF2-40B4-BE49-F238E27FC236}">
                <a16:creationId xmlns:a16="http://schemas.microsoft.com/office/drawing/2014/main" id="{F8633E6A-3996-14F6-88A4-F0EACA530C8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6000" y="1549885"/>
            <a:ext cx="5539105" cy="2663190"/>
          </a:xfrm>
          <a:prstGeom prst="rect">
            <a:avLst/>
          </a:prstGeom>
          <a:noFill/>
          <a:ln>
            <a:noFill/>
          </a:ln>
        </p:spPr>
      </p:pic>
      <p:sp>
        <p:nvSpPr>
          <p:cNvPr id="8" name="TextBox 7">
            <a:extLst>
              <a:ext uri="{FF2B5EF4-FFF2-40B4-BE49-F238E27FC236}">
                <a16:creationId xmlns:a16="http://schemas.microsoft.com/office/drawing/2014/main" id="{07A74BDB-789D-7AE3-F3EF-47A5F94BBA83}"/>
              </a:ext>
            </a:extLst>
          </p:cNvPr>
          <p:cNvSpPr txBox="1"/>
          <p:nvPr/>
        </p:nvSpPr>
        <p:spPr>
          <a:xfrm>
            <a:off x="1556657" y="4594663"/>
            <a:ext cx="9753600" cy="1028358"/>
          </a:xfrm>
          <a:prstGeom prst="rect">
            <a:avLst/>
          </a:prstGeom>
          <a:noFill/>
        </p:spPr>
        <p:txBody>
          <a:bodyPr wrap="square">
            <a:spAutoFit/>
          </a:bodyPr>
          <a:lstStyle/>
          <a:p>
            <a:pPr marL="0" marR="0" algn="just">
              <a:lnSpc>
                <a:spcPct val="150000"/>
              </a:lnSpc>
              <a:spcBef>
                <a:spcPts val="1800"/>
              </a:spcBef>
              <a:spcAft>
                <a:spcPts val="600"/>
              </a:spcAft>
            </a:pPr>
            <a:r>
              <a:rPr lang="en-US" sz="1400" dirty="0">
                <a:effectLst/>
                <a:ea typeface="Times New Roman" panose="02020603050405020304" pitchFamily="18" charset="0"/>
              </a:rPr>
              <a:t>The Boxplot of Developer Type/Industry &amp; Earnings provided a comprehensive profile of developers' roles and industries, revealing that cloud, back end, full stack, and machine learning engineers often command higher median salaries. Industries such as healthcare, financial services, and insurance emerged as high-earning domains, contributing to discussions on income variations.</a:t>
            </a:r>
            <a:endParaRPr lang="en-US" sz="2000" dirty="0">
              <a:effectLst/>
              <a:ea typeface="Times New Roman" panose="02020603050405020304" pitchFamily="18" charset="0"/>
            </a:endParaRPr>
          </a:p>
        </p:txBody>
      </p:sp>
    </p:spTree>
    <p:extLst>
      <p:ext uri="{BB962C8B-B14F-4D97-AF65-F5344CB8AC3E}">
        <p14:creationId xmlns:p14="http://schemas.microsoft.com/office/powerpoint/2010/main" val="11966951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0683B8"/>
            </a:gs>
            <a:gs pos="100000">
              <a:srgbClr val="7030A0"/>
            </a:gs>
          </a:gsLst>
          <a:lin ang="189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D719AAB-2F12-4339-9875-95D960D5745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83" imgH="384" progId="TCLayout.ActiveDocument.1">
                  <p:embed/>
                </p:oleObj>
              </mc:Choice>
              <mc:Fallback>
                <p:oleObj name="think-cell Slide" r:id="rId3" imgW="383" imgH="384" progId="TCLayout.ActiveDocument.1">
                  <p:embed/>
                  <p:pic>
                    <p:nvPicPr>
                      <p:cNvPr id="5" name="Object 4" hidden="1">
                        <a:extLst>
                          <a:ext uri="{FF2B5EF4-FFF2-40B4-BE49-F238E27FC236}">
                            <a16:creationId xmlns:a16="http://schemas.microsoft.com/office/drawing/2014/main" id="{CD719AAB-2F12-4339-9875-95D960D5745F}"/>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6" name="Freeform: Shape 75">
            <a:extLst>
              <a:ext uri="{FF2B5EF4-FFF2-40B4-BE49-F238E27FC236}">
                <a16:creationId xmlns:a16="http://schemas.microsoft.com/office/drawing/2014/main" id="{5C9DD4C0-72B9-4464-9AE6-96C554B321BF}"/>
              </a:ext>
            </a:extLst>
          </p:cNvPr>
          <p:cNvSpPr/>
          <p:nvPr/>
        </p:nvSpPr>
        <p:spPr>
          <a:xfrm>
            <a:off x="6135453" y="4087"/>
            <a:ext cx="5021694" cy="2510847"/>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Freeform: Shape 77">
            <a:extLst>
              <a:ext uri="{FF2B5EF4-FFF2-40B4-BE49-F238E27FC236}">
                <a16:creationId xmlns:a16="http://schemas.microsoft.com/office/drawing/2014/main" id="{E7A5DD22-4E32-4F8F-A847-7FE291BD1358}"/>
              </a:ext>
            </a:extLst>
          </p:cNvPr>
          <p:cNvSpPr/>
          <p:nvPr/>
        </p:nvSpPr>
        <p:spPr>
          <a:xfrm rot="5400000">
            <a:off x="9797062" y="5345299"/>
            <a:ext cx="3193249" cy="1596625"/>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7" name="Graphic 6">
            <a:extLst>
              <a:ext uri="{FF2B5EF4-FFF2-40B4-BE49-F238E27FC236}">
                <a16:creationId xmlns:a16="http://schemas.microsoft.com/office/drawing/2014/main" id="{7769F7BE-71C1-3B94-50B8-5C2BE81B4F3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37700" y="1"/>
            <a:ext cx="2654300" cy="1726584"/>
          </a:xfrm>
          <a:prstGeom prst="rect">
            <a:avLst/>
          </a:prstGeom>
        </p:spPr>
      </p:pic>
      <p:sp>
        <p:nvSpPr>
          <p:cNvPr id="2" name="TextBox 1">
            <a:extLst>
              <a:ext uri="{FF2B5EF4-FFF2-40B4-BE49-F238E27FC236}">
                <a16:creationId xmlns:a16="http://schemas.microsoft.com/office/drawing/2014/main" id="{85EBFB9C-1A72-B2BE-F7CF-0E27126C2ACC}"/>
              </a:ext>
            </a:extLst>
          </p:cNvPr>
          <p:cNvSpPr txBox="1"/>
          <p:nvPr/>
        </p:nvSpPr>
        <p:spPr>
          <a:xfrm>
            <a:off x="874713" y="597997"/>
            <a:ext cx="5863544"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solidFill>
                <a:effectLst/>
                <a:uLnTx/>
                <a:uFillTx/>
                <a:latin typeface="Calibri Light" panose="020F0302020204030204"/>
                <a:ea typeface="+mn-ea"/>
                <a:cs typeface="+mn-cs"/>
              </a:rPr>
              <a:t>Beyond Professional Work</a:t>
            </a:r>
          </a:p>
        </p:txBody>
      </p:sp>
      <p:pic>
        <p:nvPicPr>
          <p:cNvPr id="6" name="Picture 5" descr="A screenshot of a computer&#10;&#10;Description automatically generated">
            <a:extLst>
              <a:ext uri="{FF2B5EF4-FFF2-40B4-BE49-F238E27FC236}">
                <a16:creationId xmlns:a16="http://schemas.microsoft.com/office/drawing/2014/main" id="{1D3AC187-FEE1-6594-E52E-87B75E096AD9}"/>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191594" y="2018184"/>
            <a:ext cx="5553710" cy="3908425"/>
          </a:xfrm>
          <a:prstGeom prst="rect">
            <a:avLst/>
          </a:prstGeom>
          <a:noFill/>
          <a:ln>
            <a:noFill/>
          </a:ln>
        </p:spPr>
      </p:pic>
      <p:sp>
        <p:nvSpPr>
          <p:cNvPr id="9" name="TextBox 8">
            <a:extLst>
              <a:ext uri="{FF2B5EF4-FFF2-40B4-BE49-F238E27FC236}">
                <a16:creationId xmlns:a16="http://schemas.microsoft.com/office/drawing/2014/main" id="{93BF003C-83B5-2AD2-1BE2-28A0CAB37AF3}"/>
              </a:ext>
            </a:extLst>
          </p:cNvPr>
          <p:cNvSpPr txBox="1"/>
          <p:nvPr/>
        </p:nvSpPr>
        <p:spPr>
          <a:xfrm>
            <a:off x="821037" y="2018184"/>
            <a:ext cx="3898627" cy="3378169"/>
          </a:xfrm>
          <a:prstGeom prst="rect">
            <a:avLst/>
          </a:prstGeom>
          <a:noFill/>
        </p:spPr>
        <p:txBody>
          <a:bodyPr wrap="square">
            <a:spAutoFit/>
          </a:bodyPr>
          <a:lstStyle/>
          <a:p>
            <a:pPr marL="0" marR="0" algn="just">
              <a:lnSpc>
                <a:spcPct val="150000"/>
              </a:lnSpc>
              <a:spcBef>
                <a:spcPts val="1800"/>
              </a:spcBef>
              <a:spcAft>
                <a:spcPts val="600"/>
              </a:spcAft>
            </a:pPr>
            <a:r>
              <a:rPr lang="en-US" sz="1600" dirty="0">
                <a:solidFill>
                  <a:schemeClr val="bg1"/>
                </a:solidFill>
                <a:effectLst/>
                <a:ea typeface="Times New Roman" panose="02020603050405020304" pitchFamily="18" charset="0"/>
              </a:rPr>
              <a:t>The Heatmap of Developer Type and Coding Activities delved into the multifaceted engagements of developers. Notably, full-stack and backend developers emerged as avid enthusiasts, engaging in coding as a major hobby, freelancing, and contributing to open source. This insight broadens the understanding of developers' diverse interests beyond their professional roles.</a:t>
            </a:r>
            <a:endParaRPr lang="en-US" sz="2400" dirty="0">
              <a:solidFill>
                <a:schemeClr val="bg1"/>
              </a:solidFill>
              <a:effectLst/>
              <a:ea typeface="Times New Roman" panose="02020603050405020304" pitchFamily="18" charset="0"/>
            </a:endParaRPr>
          </a:p>
        </p:txBody>
      </p:sp>
    </p:spTree>
    <p:extLst>
      <p:ext uri="{BB962C8B-B14F-4D97-AF65-F5344CB8AC3E}">
        <p14:creationId xmlns:p14="http://schemas.microsoft.com/office/powerpoint/2010/main" val="3716334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74713" y="597997"/>
            <a:ext cx="4391138"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Navigating Career Paths</a:t>
            </a:r>
          </a:p>
        </p:txBody>
      </p:sp>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pic>
        <p:nvPicPr>
          <p:cNvPr id="2" name="Picture 1" descr="A graph of different colored dots&#10;&#10;Description automatically generated">
            <a:extLst>
              <a:ext uri="{FF2B5EF4-FFF2-40B4-BE49-F238E27FC236}">
                <a16:creationId xmlns:a16="http://schemas.microsoft.com/office/drawing/2014/main" id="{83D3006C-8030-36F5-D7D8-D24EE983D5A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00546" y="1404730"/>
            <a:ext cx="5148713" cy="4006781"/>
          </a:xfrm>
          <a:prstGeom prst="rect">
            <a:avLst/>
          </a:prstGeom>
          <a:noFill/>
          <a:ln>
            <a:noFill/>
          </a:ln>
        </p:spPr>
      </p:pic>
      <p:sp>
        <p:nvSpPr>
          <p:cNvPr id="6" name="TextBox 5">
            <a:extLst>
              <a:ext uri="{FF2B5EF4-FFF2-40B4-BE49-F238E27FC236}">
                <a16:creationId xmlns:a16="http://schemas.microsoft.com/office/drawing/2014/main" id="{F166CE10-FD1D-A3E1-D7FC-AA942F88E3FE}"/>
              </a:ext>
            </a:extLst>
          </p:cNvPr>
          <p:cNvSpPr txBox="1"/>
          <p:nvPr/>
        </p:nvSpPr>
        <p:spPr>
          <a:xfrm>
            <a:off x="842741" y="1456793"/>
            <a:ext cx="4720089" cy="3378169"/>
          </a:xfrm>
          <a:prstGeom prst="rect">
            <a:avLst/>
          </a:prstGeom>
          <a:noFill/>
        </p:spPr>
        <p:txBody>
          <a:bodyPr wrap="square">
            <a:spAutoFit/>
          </a:bodyPr>
          <a:lstStyle/>
          <a:p>
            <a:pPr marL="0" marR="0">
              <a:lnSpc>
                <a:spcPct val="150000"/>
              </a:lnSpc>
              <a:spcBef>
                <a:spcPts val="0"/>
              </a:spcBef>
              <a:spcAft>
                <a:spcPts val="0"/>
              </a:spcAft>
            </a:pPr>
            <a:r>
              <a:rPr lang="en-US" sz="1600" dirty="0">
                <a:effectLst/>
                <a:ea typeface="Times New Roman" panose="02020603050405020304" pitchFamily="18" charset="0"/>
              </a:rPr>
              <a:t>The plot exploring employment, experience, and median pay reveals how job choices impact earnings over time. Full-time workers see a steady salary increase with experience. Those juggling both full-time and freelancing roles follow a similar trend. However, freelancers earn more in the early career stages. These findings provide useful insights for developers and employers, highlighting the dynamics between work choices, career growth, and pay.</a:t>
            </a:r>
            <a:endParaRPr lang="en-US" sz="2000" dirty="0">
              <a:effectLst/>
              <a:ea typeface="Times New Roman" panose="02020603050405020304" pitchFamily="18" charset="0"/>
            </a:endParaRPr>
          </a:p>
        </p:txBody>
      </p:sp>
    </p:spTree>
    <p:extLst>
      <p:ext uri="{BB962C8B-B14F-4D97-AF65-F5344CB8AC3E}">
        <p14:creationId xmlns:p14="http://schemas.microsoft.com/office/powerpoint/2010/main" val="29670671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74713" y="597997"/>
            <a:ext cx="9333581"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Favorite Tech Stack Across Developers &amp; Industries</a:t>
            </a:r>
          </a:p>
        </p:txBody>
      </p:sp>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pic>
        <p:nvPicPr>
          <p:cNvPr id="3" name="Picture 2" descr="A screenshot of a computer&#10;&#10;Description automatically generated">
            <a:extLst>
              <a:ext uri="{FF2B5EF4-FFF2-40B4-BE49-F238E27FC236}">
                <a16:creationId xmlns:a16="http://schemas.microsoft.com/office/drawing/2014/main" id="{20D25C58-B3B2-55FC-9CA0-ED2574D3E71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93523" y="1366012"/>
            <a:ext cx="7881782" cy="3479483"/>
          </a:xfrm>
          <a:prstGeom prst="rect">
            <a:avLst/>
          </a:prstGeom>
          <a:noFill/>
          <a:ln>
            <a:noFill/>
          </a:ln>
        </p:spPr>
      </p:pic>
      <p:sp>
        <p:nvSpPr>
          <p:cNvPr id="7" name="TextBox 6">
            <a:extLst>
              <a:ext uri="{FF2B5EF4-FFF2-40B4-BE49-F238E27FC236}">
                <a16:creationId xmlns:a16="http://schemas.microsoft.com/office/drawing/2014/main" id="{1FF243B9-6B48-452F-D277-6B6F78791A13}"/>
              </a:ext>
            </a:extLst>
          </p:cNvPr>
          <p:cNvSpPr txBox="1"/>
          <p:nvPr/>
        </p:nvSpPr>
        <p:spPr>
          <a:xfrm>
            <a:off x="1088571" y="4929009"/>
            <a:ext cx="10014857" cy="1162178"/>
          </a:xfrm>
          <a:prstGeom prst="rect">
            <a:avLst/>
          </a:prstGeom>
          <a:noFill/>
        </p:spPr>
        <p:txBody>
          <a:bodyPr wrap="square">
            <a:spAutoFit/>
          </a:bodyPr>
          <a:lstStyle/>
          <a:p>
            <a:pPr marL="0" marR="0">
              <a:lnSpc>
                <a:spcPct val="150000"/>
              </a:lnSpc>
              <a:spcBef>
                <a:spcPts val="0"/>
              </a:spcBef>
              <a:spcAft>
                <a:spcPts val="0"/>
              </a:spcAft>
            </a:pPr>
            <a:r>
              <a:rPr lang="en-US" sz="1600" dirty="0">
                <a:effectLst/>
                <a:ea typeface="Times New Roman" panose="02020603050405020304" pitchFamily="18" charset="0"/>
              </a:rPr>
              <a:t>This examination highlighted the languages favored by developers in diverse roles and industries. Key discoveries reveal the widespread use of SQL, Python, and Bash among all developers. However, specific roles such as full-stack and back-end developers show a preference for languages like TypeScript, HTML/CSS, and JavaScript. </a:t>
            </a:r>
            <a:endParaRPr lang="en-US" sz="2400" dirty="0">
              <a:effectLst/>
              <a:ea typeface="Times New Roman" panose="02020603050405020304" pitchFamily="18" charset="0"/>
            </a:endParaRPr>
          </a:p>
        </p:txBody>
      </p:sp>
    </p:spTree>
    <p:extLst>
      <p:ext uri="{BB962C8B-B14F-4D97-AF65-F5344CB8AC3E}">
        <p14:creationId xmlns:p14="http://schemas.microsoft.com/office/powerpoint/2010/main" val="2664278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74713" y="597997"/>
            <a:ext cx="7467750"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Language Adapting Patterns Across Ages</a:t>
            </a:r>
          </a:p>
        </p:txBody>
      </p:sp>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pic>
        <p:nvPicPr>
          <p:cNvPr id="2" name="Picture 1" descr="A graph with a line&#10;&#10;Description automatically generated">
            <a:extLst>
              <a:ext uri="{FF2B5EF4-FFF2-40B4-BE49-F238E27FC236}">
                <a16:creationId xmlns:a16="http://schemas.microsoft.com/office/drawing/2014/main" id="{F18894AE-C0AF-A907-6E30-B197567D4DC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370105" y="1432847"/>
            <a:ext cx="3759200" cy="2870200"/>
          </a:xfrm>
          <a:prstGeom prst="rect">
            <a:avLst/>
          </a:prstGeom>
          <a:noFill/>
          <a:ln>
            <a:noFill/>
          </a:ln>
        </p:spPr>
      </p:pic>
      <p:sp>
        <p:nvSpPr>
          <p:cNvPr id="6" name="TextBox 5">
            <a:extLst>
              <a:ext uri="{FF2B5EF4-FFF2-40B4-BE49-F238E27FC236}">
                <a16:creationId xmlns:a16="http://schemas.microsoft.com/office/drawing/2014/main" id="{AFDBC2AB-CC66-B8D7-EB2E-9AAA49BB9B65}"/>
              </a:ext>
            </a:extLst>
          </p:cNvPr>
          <p:cNvSpPr txBox="1"/>
          <p:nvPr/>
        </p:nvSpPr>
        <p:spPr>
          <a:xfrm>
            <a:off x="1484243" y="4495187"/>
            <a:ext cx="9645061" cy="1531510"/>
          </a:xfrm>
          <a:prstGeom prst="rect">
            <a:avLst/>
          </a:prstGeom>
          <a:noFill/>
        </p:spPr>
        <p:txBody>
          <a:bodyPr wrap="square">
            <a:spAutoFit/>
          </a:bodyPr>
          <a:lstStyle/>
          <a:p>
            <a:pPr marL="0" marR="0">
              <a:lnSpc>
                <a:spcPct val="150000"/>
              </a:lnSpc>
              <a:spcBef>
                <a:spcPts val="0"/>
              </a:spcBef>
              <a:spcAft>
                <a:spcPts val="0"/>
              </a:spcAft>
            </a:pPr>
            <a:r>
              <a:rPr lang="en-US" sz="1600" dirty="0">
                <a:effectLst/>
                <a:ea typeface="Times New Roman" panose="02020603050405020304" pitchFamily="18" charset="0"/>
              </a:rPr>
              <a:t>Delving into the dynamics of language acquisition, the analysis explored the correlation between developers' years of experience and their desires to learn new languages. The observation of a negative correlation in the 10-20 years’ experience which is later increasing suggests evolving language aspirations over a developer's career journey. As the age increases, the desire to learn more languages has been increasing. </a:t>
            </a:r>
            <a:endParaRPr lang="en-US" sz="2400" dirty="0">
              <a:effectLst/>
              <a:ea typeface="Times New Roman" panose="02020603050405020304" pitchFamily="18" charset="0"/>
            </a:endParaRPr>
          </a:p>
        </p:txBody>
      </p:sp>
      <p:pic>
        <p:nvPicPr>
          <p:cNvPr id="20482" name="Picture 2">
            <a:extLst>
              <a:ext uri="{FF2B5EF4-FFF2-40B4-BE49-F238E27FC236}">
                <a16:creationId xmlns:a16="http://schemas.microsoft.com/office/drawing/2014/main" id="{8DD14CDC-75F5-2FF6-B320-197144E272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476" y="1412392"/>
            <a:ext cx="5605670" cy="3029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9695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pic>
        <p:nvPicPr>
          <p:cNvPr id="3" name="Picture 2" descr="A screenshot of a computer&#10;&#10;Description automatically generated">
            <a:extLst>
              <a:ext uri="{FF2B5EF4-FFF2-40B4-BE49-F238E27FC236}">
                <a16:creationId xmlns:a16="http://schemas.microsoft.com/office/drawing/2014/main" id="{20D25C58-B3B2-55FC-9CA0-ED2574D3E71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93523" y="1366012"/>
            <a:ext cx="7881782" cy="3479483"/>
          </a:xfrm>
          <a:prstGeom prst="rect">
            <a:avLst/>
          </a:prstGeom>
          <a:noFill/>
          <a:ln>
            <a:noFill/>
          </a:ln>
        </p:spPr>
      </p:pic>
      <p:sp>
        <p:nvSpPr>
          <p:cNvPr id="7" name="TextBox 6">
            <a:extLst>
              <a:ext uri="{FF2B5EF4-FFF2-40B4-BE49-F238E27FC236}">
                <a16:creationId xmlns:a16="http://schemas.microsoft.com/office/drawing/2014/main" id="{1FF243B9-6B48-452F-D277-6B6F78791A13}"/>
              </a:ext>
            </a:extLst>
          </p:cNvPr>
          <p:cNvSpPr txBox="1"/>
          <p:nvPr/>
        </p:nvSpPr>
        <p:spPr>
          <a:xfrm>
            <a:off x="1088571" y="4929009"/>
            <a:ext cx="10014857" cy="1162178"/>
          </a:xfrm>
          <a:prstGeom prst="rect">
            <a:avLst/>
          </a:prstGeom>
          <a:noFill/>
        </p:spPr>
        <p:txBody>
          <a:bodyPr wrap="square">
            <a:spAutoFit/>
          </a:bodyPr>
          <a:lstStyle/>
          <a:p>
            <a:pPr marL="0" marR="0">
              <a:lnSpc>
                <a:spcPct val="150000"/>
              </a:lnSpc>
              <a:spcBef>
                <a:spcPts val="0"/>
              </a:spcBef>
              <a:spcAft>
                <a:spcPts val="0"/>
              </a:spcAft>
            </a:pPr>
            <a:r>
              <a:rPr lang="en-US" sz="1600" dirty="0">
                <a:effectLst/>
                <a:ea typeface="Times New Roman" panose="02020603050405020304" pitchFamily="18" charset="0"/>
              </a:rPr>
              <a:t>This examination highlighted the languages favored by developers in diverse roles and industries. Key discoveries reveal the widespread use of SQL, Python, and Bash among all developers. However, specific roles such as full-stack and back-end developers show a preference for languages like TypeScript, HTML/CSS, and JavaScript. </a:t>
            </a:r>
            <a:endParaRPr lang="en-US" sz="2400" dirty="0">
              <a:effectLst/>
              <a:ea typeface="Times New Roman" panose="02020603050405020304" pitchFamily="18" charset="0"/>
            </a:endParaRPr>
          </a:p>
        </p:txBody>
      </p:sp>
      <p:sp>
        <p:nvSpPr>
          <p:cNvPr id="2" name="TextBox 1">
            <a:extLst>
              <a:ext uri="{FF2B5EF4-FFF2-40B4-BE49-F238E27FC236}">
                <a16:creationId xmlns:a16="http://schemas.microsoft.com/office/drawing/2014/main" id="{A9339463-4EB3-3246-F8BC-C72D85F6F5D9}"/>
              </a:ext>
            </a:extLst>
          </p:cNvPr>
          <p:cNvSpPr txBox="1"/>
          <p:nvPr/>
        </p:nvSpPr>
        <p:spPr>
          <a:xfrm>
            <a:off x="874713" y="597997"/>
            <a:ext cx="9986260"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Favorite Tech Stack Across Developer Type &amp; Industry</a:t>
            </a:r>
          </a:p>
        </p:txBody>
      </p:sp>
    </p:spTree>
    <p:extLst>
      <p:ext uri="{BB962C8B-B14F-4D97-AF65-F5344CB8AC3E}">
        <p14:creationId xmlns:p14="http://schemas.microsoft.com/office/powerpoint/2010/main" val="3319611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74713" y="597997"/>
            <a:ext cx="9873152"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Hobby &amp; Open Source Contribution Vs Compensation</a:t>
            </a:r>
          </a:p>
        </p:txBody>
      </p:sp>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pic>
        <p:nvPicPr>
          <p:cNvPr id="2" name="Picture 1" descr="A chart of a box plot&#10;&#10;Description automatically generated with medium confidence">
            <a:extLst>
              <a:ext uri="{FF2B5EF4-FFF2-40B4-BE49-F238E27FC236}">
                <a16:creationId xmlns:a16="http://schemas.microsoft.com/office/drawing/2014/main" id="{10AF6F61-9D3A-9330-224D-F3A0CCE670AC}"/>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76351" y="1640784"/>
            <a:ext cx="4263058" cy="2661023"/>
          </a:xfrm>
          <a:prstGeom prst="rect">
            <a:avLst/>
          </a:prstGeom>
          <a:noFill/>
          <a:ln>
            <a:noFill/>
          </a:ln>
        </p:spPr>
      </p:pic>
      <p:pic>
        <p:nvPicPr>
          <p:cNvPr id="4" name="Picture 3" descr="A diagram of a box plot&#10;&#10;Description automatically generated with medium confidence">
            <a:extLst>
              <a:ext uri="{FF2B5EF4-FFF2-40B4-BE49-F238E27FC236}">
                <a16:creationId xmlns:a16="http://schemas.microsoft.com/office/drawing/2014/main" id="{FC366971-F6AA-673C-F953-A396FBD514C9}"/>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6000" y="1640784"/>
            <a:ext cx="4265392" cy="2661023"/>
          </a:xfrm>
          <a:prstGeom prst="rect">
            <a:avLst/>
          </a:prstGeom>
          <a:noFill/>
          <a:ln>
            <a:noFill/>
          </a:ln>
        </p:spPr>
      </p:pic>
      <p:sp>
        <p:nvSpPr>
          <p:cNvPr id="8" name="TextBox 7">
            <a:extLst>
              <a:ext uri="{FF2B5EF4-FFF2-40B4-BE49-F238E27FC236}">
                <a16:creationId xmlns:a16="http://schemas.microsoft.com/office/drawing/2014/main" id="{68BB8955-A385-43B9-D217-52AFBF82E4EA}"/>
              </a:ext>
            </a:extLst>
          </p:cNvPr>
          <p:cNvSpPr txBox="1"/>
          <p:nvPr/>
        </p:nvSpPr>
        <p:spPr>
          <a:xfrm>
            <a:off x="1676399" y="4301807"/>
            <a:ext cx="9071465" cy="1162178"/>
          </a:xfrm>
          <a:prstGeom prst="rect">
            <a:avLst/>
          </a:prstGeom>
          <a:noFill/>
        </p:spPr>
        <p:txBody>
          <a:bodyPr wrap="square">
            <a:spAutoFit/>
          </a:bodyPr>
          <a:lstStyle/>
          <a:p>
            <a:pPr marL="0" marR="0">
              <a:lnSpc>
                <a:spcPct val="150000"/>
              </a:lnSpc>
              <a:spcBef>
                <a:spcPts val="0"/>
              </a:spcBef>
              <a:spcAft>
                <a:spcPts val="0"/>
              </a:spcAft>
            </a:pPr>
            <a:r>
              <a:rPr lang="en-US" sz="1600" dirty="0">
                <a:effectLst/>
                <a:ea typeface="Times New Roman" panose="02020603050405020304" pitchFamily="18" charset="0"/>
              </a:rPr>
              <a:t>Exploring the impact of coding activities on compensation revealed a slight higher median compensation for individuals engaged in hobby-related coding activities and open-source contributions. This observation emphasizes the potential correlation between personal interests and earnings in the developer community.</a:t>
            </a:r>
            <a:endParaRPr lang="en-US" sz="2400" dirty="0">
              <a:effectLst/>
              <a:ea typeface="Times New Roman" panose="02020603050405020304" pitchFamily="18" charset="0"/>
            </a:endParaRPr>
          </a:p>
        </p:txBody>
      </p:sp>
    </p:spTree>
    <p:extLst>
      <p:ext uri="{BB962C8B-B14F-4D97-AF65-F5344CB8AC3E}">
        <p14:creationId xmlns:p14="http://schemas.microsoft.com/office/powerpoint/2010/main" val="671590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extBox 1">
            <a:extLst>
              <a:ext uri="{FF2B5EF4-FFF2-40B4-BE49-F238E27FC236}">
                <a16:creationId xmlns:a16="http://schemas.microsoft.com/office/drawing/2014/main" id="{A9339463-4EB3-3246-F8BC-C72D85F6F5D9}"/>
              </a:ext>
            </a:extLst>
          </p:cNvPr>
          <p:cNvSpPr txBox="1"/>
          <p:nvPr/>
        </p:nvSpPr>
        <p:spPr>
          <a:xfrm>
            <a:off x="1088571" y="526958"/>
            <a:ext cx="5066067"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Entrepreneurial Aspirations</a:t>
            </a:r>
          </a:p>
        </p:txBody>
      </p:sp>
      <p:pic>
        <p:nvPicPr>
          <p:cNvPr id="4" name="Picture 3" descr="A graph of a number of developer types&#10;&#10;Description automatically generated">
            <a:extLst>
              <a:ext uri="{FF2B5EF4-FFF2-40B4-BE49-F238E27FC236}">
                <a16:creationId xmlns:a16="http://schemas.microsoft.com/office/drawing/2014/main" id="{00092600-3D52-99DC-A678-3F999BB2952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61195" y="1635977"/>
            <a:ext cx="7858666" cy="2552028"/>
          </a:xfrm>
          <a:prstGeom prst="rect">
            <a:avLst/>
          </a:prstGeom>
          <a:noFill/>
          <a:ln>
            <a:noFill/>
          </a:ln>
        </p:spPr>
      </p:pic>
      <p:sp>
        <p:nvSpPr>
          <p:cNvPr id="6" name="TextBox 5">
            <a:extLst>
              <a:ext uri="{FF2B5EF4-FFF2-40B4-BE49-F238E27FC236}">
                <a16:creationId xmlns:a16="http://schemas.microsoft.com/office/drawing/2014/main" id="{D572EF7A-438A-9A9B-2DEA-8B5BCFC63E16}"/>
              </a:ext>
            </a:extLst>
          </p:cNvPr>
          <p:cNvSpPr txBox="1"/>
          <p:nvPr/>
        </p:nvSpPr>
        <p:spPr>
          <a:xfrm>
            <a:off x="1088571" y="4420007"/>
            <a:ext cx="10232572" cy="1162178"/>
          </a:xfrm>
          <a:prstGeom prst="rect">
            <a:avLst/>
          </a:prstGeom>
          <a:noFill/>
        </p:spPr>
        <p:txBody>
          <a:bodyPr wrap="square">
            <a:spAutoFit/>
          </a:bodyPr>
          <a:lstStyle/>
          <a:p>
            <a:pPr marL="0" marR="0">
              <a:lnSpc>
                <a:spcPct val="150000"/>
              </a:lnSpc>
              <a:spcBef>
                <a:spcPts val="0"/>
              </a:spcBef>
              <a:spcAft>
                <a:spcPts val="0"/>
              </a:spcAft>
            </a:pPr>
            <a:r>
              <a:rPr lang="en-US" sz="1600" dirty="0">
                <a:effectLst/>
                <a:ea typeface="Times New Roman" panose="02020603050405020304" pitchFamily="18" charset="0"/>
              </a:rPr>
              <a:t>Focusing on developers involved in entrepreneurial activities, the analysis identified the top three developer types engaged in bootstrapping businesses across various industries. Notable findings include full stack, frontend, and backend developers being likely to venture into entrepreneurship across industries.</a:t>
            </a:r>
            <a:endParaRPr lang="en-US" sz="2000" dirty="0">
              <a:effectLst/>
              <a:ea typeface="Times New Roman" panose="02020603050405020304" pitchFamily="18" charset="0"/>
            </a:endParaRPr>
          </a:p>
        </p:txBody>
      </p:sp>
    </p:spTree>
    <p:extLst>
      <p:ext uri="{BB962C8B-B14F-4D97-AF65-F5344CB8AC3E}">
        <p14:creationId xmlns:p14="http://schemas.microsoft.com/office/powerpoint/2010/main" val="31117683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extBox 1">
            <a:extLst>
              <a:ext uri="{FF2B5EF4-FFF2-40B4-BE49-F238E27FC236}">
                <a16:creationId xmlns:a16="http://schemas.microsoft.com/office/drawing/2014/main" id="{A9339463-4EB3-3246-F8BC-C72D85F6F5D9}"/>
              </a:ext>
            </a:extLst>
          </p:cNvPr>
          <p:cNvSpPr txBox="1"/>
          <p:nvPr/>
        </p:nvSpPr>
        <p:spPr>
          <a:xfrm>
            <a:off x="1088571" y="526958"/>
            <a:ext cx="4543167"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Freelancer Demographic</a:t>
            </a:r>
          </a:p>
        </p:txBody>
      </p:sp>
      <p:sp>
        <p:nvSpPr>
          <p:cNvPr id="6" name="TextBox 5">
            <a:extLst>
              <a:ext uri="{FF2B5EF4-FFF2-40B4-BE49-F238E27FC236}">
                <a16:creationId xmlns:a16="http://schemas.microsoft.com/office/drawing/2014/main" id="{D572EF7A-438A-9A9B-2DEA-8B5BCFC63E16}"/>
              </a:ext>
            </a:extLst>
          </p:cNvPr>
          <p:cNvSpPr txBox="1"/>
          <p:nvPr/>
        </p:nvSpPr>
        <p:spPr>
          <a:xfrm>
            <a:off x="620485" y="4255603"/>
            <a:ext cx="10951029" cy="2352952"/>
          </a:xfrm>
          <a:prstGeom prst="rect">
            <a:avLst/>
          </a:prstGeom>
          <a:noFill/>
        </p:spPr>
        <p:txBody>
          <a:bodyPr wrap="square">
            <a:spAutoFit/>
          </a:bodyPr>
          <a:lstStyle/>
          <a:p>
            <a:pPr>
              <a:lnSpc>
                <a:spcPct val="150000"/>
              </a:lnSpc>
            </a:pPr>
            <a:r>
              <a:rPr lang="en-US" sz="1600" dirty="0">
                <a:effectLst/>
                <a:ea typeface="Times New Roman" panose="02020603050405020304" pitchFamily="18" charset="0"/>
              </a:rPr>
              <a:t>The pie chart exploring the distribution of freelancers across industries unveiled significant representation from the IT industry, financial services, and healthcare. This observation provides insights into the sectors where freelance developers are more common, contributing to a nuanced understanding of the freelance landscape. Observations highlighted HTML/CSS, JavaScript, and SQL as the top three languages used by freelancers across all industries. This implies a consistent demand for full-stack development skills in the freelance market.</a:t>
            </a:r>
          </a:p>
          <a:p>
            <a:pPr marL="0" marR="0">
              <a:lnSpc>
                <a:spcPct val="150000"/>
              </a:lnSpc>
              <a:spcBef>
                <a:spcPts val="0"/>
              </a:spcBef>
              <a:spcAft>
                <a:spcPts val="0"/>
              </a:spcAft>
            </a:pPr>
            <a:endParaRPr lang="en-US" sz="2000" dirty="0">
              <a:effectLst/>
              <a:ea typeface="Times New Roman" panose="02020603050405020304" pitchFamily="18" charset="0"/>
            </a:endParaRPr>
          </a:p>
        </p:txBody>
      </p:sp>
      <p:pic>
        <p:nvPicPr>
          <p:cNvPr id="3" name="Picture 2" descr="A graph of different languages&#10;&#10;Description automatically generated">
            <a:extLst>
              <a:ext uri="{FF2B5EF4-FFF2-40B4-BE49-F238E27FC236}">
                <a16:creationId xmlns:a16="http://schemas.microsoft.com/office/drawing/2014/main" id="{4923A34C-C185-CA10-8259-DF8D75342B1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70522" y="1275815"/>
            <a:ext cx="7322431" cy="2979788"/>
          </a:xfrm>
          <a:prstGeom prst="rect">
            <a:avLst/>
          </a:prstGeom>
          <a:noFill/>
          <a:ln>
            <a:noFill/>
          </a:ln>
        </p:spPr>
      </p:pic>
    </p:spTree>
    <p:extLst>
      <p:ext uri="{BB962C8B-B14F-4D97-AF65-F5344CB8AC3E}">
        <p14:creationId xmlns:p14="http://schemas.microsoft.com/office/powerpoint/2010/main" val="25899457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7" name="TextBox 6">
            <a:extLst>
              <a:ext uri="{FF2B5EF4-FFF2-40B4-BE49-F238E27FC236}">
                <a16:creationId xmlns:a16="http://schemas.microsoft.com/office/drawing/2014/main" id="{1FF243B9-6B48-452F-D277-6B6F78791A13}"/>
              </a:ext>
            </a:extLst>
          </p:cNvPr>
          <p:cNvSpPr txBox="1"/>
          <p:nvPr/>
        </p:nvSpPr>
        <p:spPr>
          <a:xfrm>
            <a:off x="1088571" y="4710911"/>
            <a:ext cx="10014857" cy="1162178"/>
          </a:xfrm>
          <a:prstGeom prst="rect">
            <a:avLst/>
          </a:prstGeom>
          <a:noFill/>
        </p:spPr>
        <p:txBody>
          <a:bodyPr wrap="square">
            <a:spAutoFit/>
          </a:bodyPr>
          <a:lstStyle/>
          <a:p>
            <a:pPr>
              <a:lnSpc>
                <a:spcPct val="150000"/>
              </a:lnSpc>
            </a:pPr>
            <a:r>
              <a:rPr lang="en-US" sz="1600" dirty="0">
                <a:effectLst/>
                <a:ea typeface="Times New Roman" panose="02020603050405020304" pitchFamily="18" charset="0"/>
              </a:rPr>
              <a:t>The heatmap provided a visual narrative of the intricate relationship between developers' tenure, roles, and median compensation. Notably, Cloud Engineers, DevOps, and Machine Learning Engineers exhibited rapid increases in median income, offering valuable insights into compensation dynamics.</a:t>
            </a:r>
          </a:p>
        </p:txBody>
      </p:sp>
      <p:sp>
        <p:nvSpPr>
          <p:cNvPr id="2" name="TextBox 1">
            <a:extLst>
              <a:ext uri="{FF2B5EF4-FFF2-40B4-BE49-F238E27FC236}">
                <a16:creationId xmlns:a16="http://schemas.microsoft.com/office/drawing/2014/main" id="{A9339463-4EB3-3246-F8BC-C72D85F6F5D9}"/>
              </a:ext>
            </a:extLst>
          </p:cNvPr>
          <p:cNvSpPr txBox="1"/>
          <p:nvPr/>
        </p:nvSpPr>
        <p:spPr>
          <a:xfrm>
            <a:off x="874713" y="597997"/>
            <a:ext cx="8862811"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Compensation Dynamics Across Developer Type</a:t>
            </a:r>
          </a:p>
        </p:txBody>
      </p:sp>
      <p:pic>
        <p:nvPicPr>
          <p:cNvPr id="4" name="Picture 3" descr="A chart with different colored squares&#10;&#10;Description automatically generated">
            <a:extLst>
              <a:ext uri="{FF2B5EF4-FFF2-40B4-BE49-F238E27FC236}">
                <a16:creationId xmlns:a16="http://schemas.microsoft.com/office/drawing/2014/main" id="{D8D58169-6F7B-1A31-34EE-6C27268442F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26075" y="1342048"/>
            <a:ext cx="5760085" cy="3178810"/>
          </a:xfrm>
          <a:prstGeom prst="rect">
            <a:avLst/>
          </a:prstGeom>
          <a:noFill/>
          <a:ln>
            <a:noFill/>
          </a:ln>
        </p:spPr>
      </p:pic>
    </p:spTree>
    <p:extLst>
      <p:ext uri="{BB962C8B-B14F-4D97-AF65-F5344CB8AC3E}">
        <p14:creationId xmlns:p14="http://schemas.microsoft.com/office/powerpoint/2010/main" val="14975119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0683B8"/>
            </a:gs>
            <a:gs pos="100000">
              <a:srgbClr val="7030A0"/>
            </a:gs>
          </a:gsLst>
          <a:lin ang="189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D719AAB-2F12-4339-9875-95D960D5745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83" imgH="384" progId="TCLayout.ActiveDocument.1">
                  <p:embed/>
                </p:oleObj>
              </mc:Choice>
              <mc:Fallback>
                <p:oleObj name="think-cell Slide" r:id="rId4" imgW="383" imgH="384" progId="TCLayout.ActiveDocument.1">
                  <p:embed/>
                  <p:pic>
                    <p:nvPicPr>
                      <p:cNvPr id="5" name="Object 4" hidden="1">
                        <a:extLst>
                          <a:ext uri="{FF2B5EF4-FFF2-40B4-BE49-F238E27FC236}">
                            <a16:creationId xmlns:a16="http://schemas.microsoft.com/office/drawing/2014/main" id="{CD719AAB-2F12-4339-9875-95D960D5745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3" name="Graphic 2">
            <a:extLst>
              <a:ext uri="{FF2B5EF4-FFF2-40B4-BE49-F238E27FC236}">
                <a16:creationId xmlns:a16="http://schemas.microsoft.com/office/drawing/2014/main" id="{18F38126-25AF-464E-AB13-FE4602C248F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0" y="1900929"/>
            <a:ext cx="6438900" cy="4957071"/>
          </a:xfrm>
          <a:prstGeom prst="rect">
            <a:avLst/>
          </a:prstGeom>
        </p:spPr>
      </p:pic>
      <p:pic>
        <p:nvPicPr>
          <p:cNvPr id="9" name="Picture 8">
            <a:extLst>
              <a:ext uri="{FF2B5EF4-FFF2-40B4-BE49-F238E27FC236}">
                <a16:creationId xmlns:a16="http://schemas.microsoft.com/office/drawing/2014/main" id="{35CCCC2C-F9D7-422A-9F13-8625568B3977}"/>
              </a:ext>
            </a:extLst>
          </p:cNvPr>
          <p:cNvPicPr>
            <a:picLocks noChangeAspect="1"/>
          </p:cNvPicPr>
          <p:nvPr/>
        </p:nvPicPr>
        <p:blipFill>
          <a:blip r:embed="rId8"/>
          <a:stretch>
            <a:fillRect/>
          </a:stretch>
        </p:blipFill>
        <p:spPr>
          <a:xfrm>
            <a:off x="-3134" y="2440447"/>
            <a:ext cx="4349682" cy="4891278"/>
          </a:xfrm>
          <a:prstGeom prst="rect">
            <a:avLst/>
          </a:prstGeom>
        </p:spPr>
      </p:pic>
      <p:pic>
        <p:nvPicPr>
          <p:cNvPr id="6" name="Graphic 5">
            <a:extLst>
              <a:ext uri="{FF2B5EF4-FFF2-40B4-BE49-F238E27FC236}">
                <a16:creationId xmlns:a16="http://schemas.microsoft.com/office/drawing/2014/main" id="{B3E961F3-288C-457C-9BA2-C911A7DF266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537700" y="1"/>
            <a:ext cx="2654300" cy="1726584"/>
          </a:xfrm>
          <a:prstGeom prst="rect">
            <a:avLst/>
          </a:prstGeom>
        </p:spPr>
      </p:pic>
      <p:sp>
        <p:nvSpPr>
          <p:cNvPr id="7" name="Rectángulo 3">
            <a:extLst>
              <a:ext uri="{FF2B5EF4-FFF2-40B4-BE49-F238E27FC236}">
                <a16:creationId xmlns:a16="http://schemas.microsoft.com/office/drawing/2014/main" id="{33CCE3E9-AA96-47FE-8409-0E97181EC367}"/>
              </a:ext>
            </a:extLst>
          </p:cNvPr>
          <p:cNvSpPr/>
          <p:nvPr/>
        </p:nvSpPr>
        <p:spPr>
          <a:xfrm>
            <a:off x="414596" y="579040"/>
            <a:ext cx="11362808" cy="984885"/>
          </a:xfrm>
          <a:prstGeom prst="rect">
            <a:avLst/>
          </a:prstGeom>
        </p:spPr>
        <p:txBody>
          <a:bodyPr wrap="square">
            <a:sp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US" sz="3200" b="1" dirty="0">
                <a:solidFill>
                  <a:prstClr val="white"/>
                </a:solidFill>
                <a:latin typeface="Segoe UI" panose="020B0502040204020203" pitchFamily="34" charset="0"/>
                <a:cs typeface="Segoe UI" panose="020B0502040204020203" pitchFamily="34" charset="0"/>
              </a:rPr>
              <a:t>OVERVIEW</a:t>
            </a:r>
            <a:endParaRPr kumimoji="0" lang="en-US" sz="32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600"/>
              </a:spcBef>
              <a:spcAft>
                <a:spcPts val="600"/>
              </a:spcAft>
              <a:buClrTx/>
              <a:buSzTx/>
              <a:buFontTx/>
              <a:buNone/>
              <a:tabLst/>
              <a:defRPr/>
            </a:pPr>
            <a:endParaRPr kumimoji="0" lang="en-US"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12" name="Oval 11">
            <a:extLst>
              <a:ext uri="{FF2B5EF4-FFF2-40B4-BE49-F238E27FC236}">
                <a16:creationId xmlns:a16="http://schemas.microsoft.com/office/drawing/2014/main" id="{C8E64120-3653-4CF0-AD4D-D234D110AFF4}"/>
              </a:ext>
            </a:extLst>
          </p:cNvPr>
          <p:cNvSpPr/>
          <p:nvPr/>
        </p:nvSpPr>
        <p:spPr>
          <a:xfrm>
            <a:off x="4450957" y="3248001"/>
            <a:ext cx="584775" cy="584775"/>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5762FFBB-4C63-4636-A6B6-983C8CAB042E}"/>
              </a:ext>
            </a:extLst>
          </p:cNvPr>
          <p:cNvSpPr/>
          <p:nvPr/>
        </p:nvSpPr>
        <p:spPr>
          <a:xfrm>
            <a:off x="4450957" y="4301311"/>
            <a:ext cx="584775" cy="584775"/>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Rectángulo 3">
            <a:extLst>
              <a:ext uri="{FF2B5EF4-FFF2-40B4-BE49-F238E27FC236}">
                <a16:creationId xmlns:a16="http://schemas.microsoft.com/office/drawing/2014/main" id="{7E5FF4C7-7D02-4B66-886F-64062BCE06F7}"/>
              </a:ext>
            </a:extLst>
          </p:cNvPr>
          <p:cNvSpPr/>
          <p:nvPr/>
        </p:nvSpPr>
        <p:spPr>
          <a:xfrm>
            <a:off x="5144953" y="3371871"/>
            <a:ext cx="2142465" cy="338554"/>
          </a:xfrm>
          <a:prstGeom prst="rect">
            <a:avLst/>
          </a:prstGeom>
        </p:spPr>
        <p:txBody>
          <a:bodyPr wrap="square" anchor="ctr">
            <a:sp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US" sz="1600" b="1" dirty="0">
                <a:solidFill>
                  <a:prstClr val="white"/>
                </a:solidFill>
                <a:latin typeface="Segoe UI" panose="020B0502040204020203" pitchFamily="34" charset="0"/>
                <a:cs typeface="Segoe UI" panose="020B0502040204020203" pitchFamily="34" charset="0"/>
              </a:rPr>
              <a:t>Survey Data</a:t>
            </a:r>
            <a:endParaRPr kumimoji="0" lang="en-US" sz="16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44" name="Rectángulo 3">
            <a:extLst>
              <a:ext uri="{FF2B5EF4-FFF2-40B4-BE49-F238E27FC236}">
                <a16:creationId xmlns:a16="http://schemas.microsoft.com/office/drawing/2014/main" id="{A44D750B-C9EB-4F4D-A355-A79D22D68673}"/>
              </a:ext>
            </a:extLst>
          </p:cNvPr>
          <p:cNvSpPr/>
          <p:nvPr/>
        </p:nvSpPr>
        <p:spPr>
          <a:xfrm>
            <a:off x="5144953" y="4428171"/>
            <a:ext cx="2142465" cy="338554"/>
          </a:xfrm>
          <a:prstGeom prst="rect">
            <a:avLst/>
          </a:prstGeom>
        </p:spPr>
        <p:txBody>
          <a:bodyPr wrap="square" anchor="ctr">
            <a:sp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US" sz="1600" b="1" dirty="0">
                <a:solidFill>
                  <a:prstClr val="white"/>
                </a:solidFill>
                <a:latin typeface="Segoe UI" panose="020B0502040204020203" pitchFamily="34" charset="0"/>
                <a:cs typeface="Segoe UI" panose="020B0502040204020203" pitchFamily="34" charset="0"/>
              </a:rPr>
              <a:t>Career Analysis</a:t>
            </a:r>
            <a:endParaRPr kumimoji="0" lang="en-US" sz="16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45" name="Oval 44">
            <a:extLst>
              <a:ext uri="{FF2B5EF4-FFF2-40B4-BE49-F238E27FC236}">
                <a16:creationId xmlns:a16="http://schemas.microsoft.com/office/drawing/2014/main" id="{517FAB6B-BC75-48F2-A08A-B7E7BD8A52D3}"/>
              </a:ext>
            </a:extLst>
          </p:cNvPr>
          <p:cNvSpPr/>
          <p:nvPr/>
        </p:nvSpPr>
        <p:spPr>
          <a:xfrm>
            <a:off x="7502812" y="3248001"/>
            <a:ext cx="584775" cy="584775"/>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Oval 45">
            <a:extLst>
              <a:ext uri="{FF2B5EF4-FFF2-40B4-BE49-F238E27FC236}">
                <a16:creationId xmlns:a16="http://schemas.microsoft.com/office/drawing/2014/main" id="{801FE9B7-86C0-48A7-91BD-530CFCFE1404}"/>
              </a:ext>
            </a:extLst>
          </p:cNvPr>
          <p:cNvSpPr/>
          <p:nvPr/>
        </p:nvSpPr>
        <p:spPr>
          <a:xfrm>
            <a:off x="7502812" y="4301311"/>
            <a:ext cx="584775" cy="584775"/>
          </a:xfrm>
          <a:prstGeom prst="ellipse">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 name="Rectángulo 3">
            <a:extLst>
              <a:ext uri="{FF2B5EF4-FFF2-40B4-BE49-F238E27FC236}">
                <a16:creationId xmlns:a16="http://schemas.microsoft.com/office/drawing/2014/main" id="{3994F9D6-0E4F-4128-8913-B56A00FD1757}"/>
              </a:ext>
            </a:extLst>
          </p:cNvPr>
          <p:cNvSpPr/>
          <p:nvPr/>
        </p:nvSpPr>
        <p:spPr>
          <a:xfrm>
            <a:off x="8196808" y="3371871"/>
            <a:ext cx="3580596" cy="338554"/>
          </a:xfrm>
          <a:prstGeom prst="rect">
            <a:avLst/>
          </a:prstGeom>
        </p:spPr>
        <p:txBody>
          <a:bodyPr wrap="square" anchor="ctr">
            <a:sp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US" sz="1600" b="1" dirty="0">
                <a:solidFill>
                  <a:prstClr val="white"/>
                </a:solidFill>
                <a:latin typeface="Segoe UI" panose="020B0502040204020203" pitchFamily="34" charset="0"/>
                <a:cs typeface="Segoe UI" panose="020B0502040204020203" pitchFamily="34" charset="0"/>
              </a:rPr>
              <a:t>Developer Trends</a:t>
            </a:r>
            <a:endParaRPr kumimoji="0" lang="en-US" sz="16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grpSp>
        <p:nvGrpSpPr>
          <p:cNvPr id="49" name="Group 48">
            <a:extLst>
              <a:ext uri="{FF2B5EF4-FFF2-40B4-BE49-F238E27FC236}">
                <a16:creationId xmlns:a16="http://schemas.microsoft.com/office/drawing/2014/main" id="{7158A6D2-136D-4B8F-AFE3-D86F5DC90932}"/>
              </a:ext>
            </a:extLst>
          </p:cNvPr>
          <p:cNvGrpSpPr/>
          <p:nvPr/>
        </p:nvGrpSpPr>
        <p:grpSpPr>
          <a:xfrm>
            <a:off x="4600469" y="3396719"/>
            <a:ext cx="285750" cy="287338"/>
            <a:chOff x="3746500" y="1344613"/>
            <a:chExt cx="285750" cy="287338"/>
          </a:xfrm>
          <a:gradFill>
            <a:gsLst>
              <a:gs pos="0">
                <a:srgbClr val="0683B8"/>
              </a:gs>
              <a:gs pos="100000">
                <a:srgbClr val="7030A0"/>
              </a:gs>
            </a:gsLst>
            <a:lin ang="18900000" scaled="1"/>
          </a:gradFill>
        </p:grpSpPr>
        <p:sp>
          <p:nvSpPr>
            <p:cNvPr id="50" name="Freeform 497">
              <a:extLst>
                <a:ext uri="{FF2B5EF4-FFF2-40B4-BE49-F238E27FC236}">
                  <a16:creationId xmlns:a16="http://schemas.microsoft.com/office/drawing/2014/main" id="{5D9E124A-189C-47A6-BCC0-E9BF869CF2A7}"/>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498">
              <a:extLst>
                <a:ext uri="{FF2B5EF4-FFF2-40B4-BE49-F238E27FC236}">
                  <a16:creationId xmlns:a16="http://schemas.microsoft.com/office/drawing/2014/main" id="{A47E030D-420D-43CA-ADEC-445721608592}"/>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499">
              <a:extLst>
                <a:ext uri="{FF2B5EF4-FFF2-40B4-BE49-F238E27FC236}">
                  <a16:creationId xmlns:a16="http://schemas.microsoft.com/office/drawing/2014/main" id="{B411F2F2-5598-477F-9137-E80DD9F9BD7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Freeform 500">
              <a:extLst>
                <a:ext uri="{FF2B5EF4-FFF2-40B4-BE49-F238E27FC236}">
                  <a16:creationId xmlns:a16="http://schemas.microsoft.com/office/drawing/2014/main" id="{A58C81C6-1A87-438C-8117-DAFDDDA9801C}"/>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Freeform 501">
              <a:extLst>
                <a:ext uri="{FF2B5EF4-FFF2-40B4-BE49-F238E27FC236}">
                  <a16:creationId xmlns:a16="http://schemas.microsoft.com/office/drawing/2014/main" id="{4073DC26-3EF0-4358-B2FB-8DEAD26C7C84}"/>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Freeform 502">
              <a:extLst>
                <a:ext uri="{FF2B5EF4-FFF2-40B4-BE49-F238E27FC236}">
                  <a16:creationId xmlns:a16="http://schemas.microsoft.com/office/drawing/2014/main" id="{6B72D012-A2EA-4C61-8384-CFED0411AB7A}"/>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Freeform 503">
              <a:extLst>
                <a:ext uri="{FF2B5EF4-FFF2-40B4-BE49-F238E27FC236}">
                  <a16:creationId xmlns:a16="http://schemas.microsoft.com/office/drawing/2014/main" id="{647238C1-C646-4A06-88A1-851AE82390A2}"/>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Freeform 504">
              <a:extLst>
                <a:ext uri="{FF2B5EF4-FFF2-40B4-BE49-F238E27FC236}">
                  <a16:creationId xmlns:a16="http://schemas.microsoft.com/office/drawing/2014/main" id="{B3C58DFD-A611-4BC4-B8F8-DCC1FF5DF9CC}"/>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8" name="Group 57">
            <a:extLst>
              <a:ext uri="{FF2B5EF4-FFF2-40B4-BE49-F238E27FC236}">
                <a16:creationId xmlns:a16="http://schemas.microsoft.com/office/drawing/2014/main" id="{DCF213EB-2F87-46FE-92E2-AD6B352C3A42}"/>
              </a:ext>
            </a:extLst>
          </p:cNvPr>
          <p:cNvGrpSpPr/>
          <p:nvPr/>
        </p:nvGrpSpPr>
        <p:grpSpPr>
          <a:xfrm>
            <a:off x="4623488" y="4450823"/>
            <a:ext cx="239712" cy="285750"/>
            <a:chOff x="5494338" y="1370013"/>
            <a:chExt cx="239712" cy="285750"/>
          </a:xfrm>
          <a:gradFill>
            <a:gsLst>
              <a:gs pos="0">
                <a:srgbClr val="0683B8"/>
              </a:gs>
              <a:gs pos="100000">
                <a:srgbClr val="7030A0"/>
              </a:gs>
            </a:gsLst>
            <a:lin ang="18900000" scaled="1"/>
          </a:gradFill>
        </p:grpSpPr>
        <p:sp>
          <p:nvSpPr>
            <p:cNvPr id="59" name="Freeform 961">
              <a:extLst>
                <a:ext uri="{FF2B5EF4-FFF2-40B4-BE49-F238E27FC236}">
                  <a16:creationId xmlns:a16="http://schemas.microsoft.com/office/drawing/2014/main" id="{25AB7416-6918-4CFC-BD4C-1C0702DE60C0}"/>
                </a:ext>
              </a:extLst>
            </p:cNvPr>
            <p:cNvSpPr>
              <a:spLocks noEditPoints="1"/>
            </p:cNvSpPr>
            <p:nvPr/>
          </p:nvSpPr>
          <p:spPr bwMode="auto">
            <a:xfrm>
              <a:off x="5629275" y="1370013"/>
              <a:ext cx="104775" cy="133350"/>
            </a:xfrm>
            <a:custGeom>
              <a:avLst/>
              <a:gdLst>
                <a:gd name="T0" fmla="*/ 156 w 265"/>
                <a:gd name="T1" fmla="*/ 108 h 337"/>
                <a:gd name="T2" fmla="*/ 156 w 265"/>
                <a:gd name="T3" fmla="*/ 12 h 337"/>
                <a:gd name="T4" fmla="*/ 252 w 265"/>
                <a:gd name="T5" fmla="*/ 108 h 337"/>
                <a:gd name="T6" fmla="*/ 156 w 265"/>
                <a:gd name="T7" fmla="*/ 108 h 337"/>
                <a:gd name="T8" fmla="*/ 261 w 265"/>
                <a:gd name="T9" fmla="*/ 100 h 337"/>
                <a:gd name="T10" fmla="*/ 165 w 265"/>
                <a:gd name="T11" fmla="*/ 3 h 337"/>
                <a:gd name="T12" fmla="*/ 161 w 265"/>
                <a:gd name="T13" fmla="*/ 1 h 337"/>
                <a:gd name="T14" fmla="*/ 156 w 265"/>
                <a:gd name="T15" fmla="*/ 0 h 337"/>
                <a:gd name="T16" fmla="*/ 12 w 265"/>
                <a:gd name="T17" fmla="*/ 0 h 337"/>
                <a:gd name="T18" fmla="*/ 7 w 265"/>
                <a:gd name="T19" fmla="*/ 1 h 337"/>
                <a:gd name="T20" fmla="*/ 3 w 265"/>
                <a:gd name="T21" fmla="*/ 3 h 337"/>
                <a:gd name="T22" fmla="*/ 1 w 265"/>
                <a:gd name="T23" fmla="*/ 7 h 337"/>
                <a:gd name="T24" fmla="*/ 0 w 265"/>
                <a:gd name="T25" fmla="*/ 12 h 337"/>
                <a:gd name="T26" fmla="*/ 0 w 265"/>
                <a:gd name="T27" fmla="*/ 325 h 337"/>
                <a:gd name="T28" fmla="*/ 1 w 265"/>
                <a:gd name="T29" fmla="*/ 329 h 337"/>
                <a:gd name="T30" fmla="*/ 3 w 265"/>
                <a:gd name="T31" fmla="*/ 334 h 337"/>
                <a:gd name="T32" fmla="*/ 7 w 265"/>
                <a:gd name="T33" fmla="*/ 337 h 337"/>
                <a:gd name="T34" fmla="*/ 12 w 265"/>
                <a:gd name="T35" fmla="*/ 337 h 337"/>
                <a:gd name="T36" fmla="*/ 253 w 265"/>
                <a:gd name="T37" fmla="*/ 337 h 337"/>
                <a:gd name="T38" fmla="*/ 258 w 265"/>
                <a:gd name="T39" fmla="*/ 337 h 337"/>
                <a:gd name="T40" fmla="*/ 261 w 265"/>
                <a:gd name="T41" fmla="*/ 334 h 337"/>
                <a:gd name="T42" fmla="*/ 264 w 265"/>
                <a:gd name="T43" fmla="*/ 329 h 337"/>
                <a:gd name="T44" fmla="*/ 265 w 265"/>
                <a:gd name="T45" fmla="*/ 325 h 337"/>
                <a:gd name="T46" fmla="*/ 265 w 265"/>
                <a:gd name="T47" fmla="*/ 108 h 337"/>
                <a:gd name="T48" fmla="*/ 264 w 265"/>
                <a:gd name="T49" fmla="*/ 104 h 337"/>
                <a:gd name="T50" fmla="*/ 261 w 265"/>
                <a:gd name="T51" fmla="*/ 10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5" h="337">
                  <a:moveTo>
                    <a:pt x="156" y="108"/>
                  </a:moveTo>
                  <a:lnTo>
                    <a:pt x="156" y="12"/>
                  </a:lnTo>
                  <a:lnTo>
                    <a:pt x="252" y="108"/>
                  </a:lnTo>
                  <a:lnTo>
                    <a:pt x="156" y="108"/>
                  </a:lnTo>
                  <a:close/>
                  <a:moveTo>
                    <a:pt x="261" y="100"/>
                  </a:moveTo>
                  <a:lnTo>
                    <a:pt x="165" y="3"/>
                  </a:lnTo>
                  <a:lnTo>
                    <a:pt x="161" y="1"/>
                  </a:lnTo>
                  <a:lnTo>
                    <a:pt x="156" y="0"/>
                  </a:lnTo>
                  <a:lnTo>
                    <a:pt x="12" y="0"/>
                  </a:lnTo>
                  <a:lnTo>
                    <a:pt x="7" y="1"/>
                  </a:lnTo>
                  <a:lnTo>
                    <a:pt x="3" y="3"/>
                  </a:lnTo>
                  <a:lnTo>
                    <a:pt x="1" y="7"/>
                  </a:lnTo>
                  <a:lnTo>
                    <a:pt x="0" y="12"/>
                  </a:lnTo>
                  <a:lnTo>
                    <a:pt x="0" y="325"/>
                  </a:lnTo>
                  <a:lnTo>
                    <a:pt x="1" y="329"/>
                  </a:lnTo>
                  <a:lnTo>
                    <a:pt x="3" y="334"/>
                  </a:lnTo>
                  <a:lnTo>
                    <a:pt x="7" y="337"/>
                  </a:lnTo>
                  <a:lnTo>
                    <a:pt x="12" y="337"/>
                  </a:lnTo>
                  <a:lnTo>
                    <a:pt x="253" y="337"/>
                  </a:lnTo>
                  <a:lnTo>
                    <a:pt x="258" y="337"/>
                  </a:lnTo>
                  <a:lnTo>
                    <a:pt x="261" y="334"/>
                  </a:lnTo>
                  <a:lnTo>
                    <a:pt x="264" y="329"/>
                  </a:lnTo>
                  <a:lnTo>
                    <a:pt x="265" y="325"/>
                  </a:lnTo>
                  <a:lnTo>
                    <a:pt x="265" y="108"/>
                  </a:lnTo>
                  <a:lnTo>
                    <a:pt x="264" y="104"/>
                  </a:lnTo>
                  <a:lnTo>
                    <a:pt x="261" y="1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962">
              <a:extLst>
                <a:ext uri="{FF2B5EF4-FFF2-40B4-BE49-F238E27FC236}">
                  <a16:creationId xmlns:a16="http://schemas.microsoft.com/office/drawing/2014/main" id="{A53A1029-D92C-473D-A0A6-DE77495E278C}"/>
                </a:ext>
              </a:extLst>
            </p:cNvPr>
            <p:cNvSpPr>
              <a:spLocks noEditPoints="1"/>
            </p:cNvSpPr>
            <p:nvPr/>
          </p:nvSpPr>
          <p:spPr bwMode="auto">
            <a:xfrm>
              <a:off x="5494338" y="1370013"/>
              <a:ext cx="106363" cy="133350"/>
            </a:xfrm>
            <a:custGeom>
              <a:avLst/>
              <a:gdLst>
                <a:gd name="T0" fmla="*/ 157 w 266"/>
                <a:gd name="T1" fmla="*/ 108 h 337"/>
                <a:gd name="T2" fmla="*/ 157 w 266"/>
                <a:gd name="T3" fmla="*/ 12 h 337"/>
                <a:gd name="T4" fmla="*/ 252 w 266"/>
                <a:gd name="T5" fmla="*/ 108 h 337"/>
                <a:gd name="T6" fmla="*/ 157 w 266"/>
                <a:gd name="T7" fmla="*/ 108 h 337"/>
                <a:gd name="T8" fmla="*/ 166 w 266"/>
                <a:gd name="T9" fmla="*/ 3 h 337"/>
                <a:gd name="T10" fmla="*/ 162 w 266"/>
                <a:gd name="T11" fmla="*/ 1 h 337"/>
                <a:gd name="T12" fmla="*/ 157 w 266"/>
                <a:gd name="T13" fmla="*/ 0 h 337"/>
                <a:gd name="T14" fmla="*/ 13 w 266"/>
                <a:gd name="T15" fmla="*/ 0 h 337"/>
                <a:gd name="T16" fmla="*/ 8 w 266"/>
                <a:gd name="T17" fmla="*/ 1 h 337"/>
                <a:gd name="T18" fmla="*/ 5 w 266"/>
                <a:gd name="T19" fmla="*/ 3 h 337"/>
                <a:gd name="T20" fmla="*/ 1 w 266"/>
                <a:gd name="T21" fmla="*/ 7 h 337"/>
                <a:gd name="T22" fmla="*/ 0 w 266"/>
                <a:gd name="T23" fmla="*/ 12 h 337"/>
                <a:gd name="T24" fmla="*/ 0 w 266"/>
                <a:gd name="T25" fmla="*/ 325 h 337"/>
                <a:gd name="T26" fmla="*/ 1 w 266"/>
                <a:gd name="T27" fmla="*/ 329 h 337"/>
                <a:gd name="T28" fmla="*/ 5 w 266"/>
                <a:gd name="T29" fmla="*/ 334 h 337"/>
                <a:gd name="T30" fmla="*/ 8 w 266"/>
                <a:gd name="T31" fmla="*/ 337 h 337"/>
                <a:gd name="T32" fmla="*/ 13 w 266"/>
                <a:gd name="T33" fmla="*/ 337 h 337"/>
                <a:gd name="T34" fmla="*/ 253 w 266"/>
                <a:gd name="T35" fmla="*/ 337 h 337"/>
                <a:gd name="T36" fmla="*/ 258 w 266"/>
                <a:gd name="T37" fmla="*/ 337 h 337"/>
                <a:gd name="T38" fmla="*/ 263 w 266"/>
                <a:gd name="T39" fmla="*/ 334 h 337"/>
                <a:gd name="T40" fmla="*/ 265 w 266"/>
                <a:gd name="T41" fmla="*/ 329 h 337"/>
                <a:gd name="T42" fmla="*/ 266 w 266"/>
                <a:gd name="T43" fmla="*/ 325 h 337"/>
                <a:gd name="T44" fmla="*/ 266 w 266"/>
                <a:gd name="T45" fmla="*/ 108 h 337"/>
                <a:gd name="T46" fmla="*/ 265 w 266"/>
                <a:gd name="T47" fmla="*/ 104 h 337"/>
                <a:gd name="T48" fmla="*/ 263 w 266"/>
                <a:gd name="T49" fmla="*/ 100 h 337"/>
                <a:gd name="T50" fmla="*/ 166 w 266"/>
                <a:gd name="T51" fmla="*/ 3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6" h="337">
                  <a:moveTo>
                    <a:pt x="157" y="108"/>
                  </a:moveTo>
                  <a:lnTo>
                    <a:pt x="157" y="12"/>
                  </a:lnTo>
                  <a:lnTo>
                    <a:pt x="252" y="108"/>
                  </a:lnTo>
                  <a:lnTo>
                    <a:pt x="157" y="108"/>
                  </a:lnTo>
                  <a:close/>
                  <a:moveTo>
                    <a:pt x="166" y="3"/>
                  </a:moveTo>
                  <a:lnTo>
                    <a:pt x="162" y="1"/>
                  </a:lnTo>
                  <a:lnTo>
                    <a:pt x="157" y="0"/>
                  </a:lnTo>
                  <a:lnTo>
                    <a:pt x="13" y="0"/>
                  </a:lnTo>
                  <a:lnTo>
                    <a:pt x="8" y="1"/>
                  </a:lnTo>
                  <a:lnTo>
                    <a:pt x="5" y="3"/>
                  </a:lnTo>
                  <a:lnTo>
                    <a:pt x="1" y="7"/>
                  </a:lnTo>
                  <a:lnTo>
                    <a:pt x="0" y="12"/>
                  </a:lnTo>
                  <a:lnTo>
                    <a:pt x="0" y="325"/>
                  </a:lnTo>
                  <a:lnTo>
                    <a:pt x="1" y="329"/>
                  </a:lnTo>
                  <a:lnTo>
                    <a:pt x="5" y="334"/>
                  </a:lnTo>
                  <a:lnTo>
                    <a:pt x="8" y="337"/>
                  </a:lnTo>
                  <a:lnTo>
                    <a:pt x="13" y="337"/>
                  </a:lnTo>
                  <a:lnTo>
                    <a:pt x="253" y="337"/>
                  </a:lnTo>
                  <a:lnTo>
                    <a:pt x="258" y="337"/>
                  </a:lnTo>
                  <a:lnTo>
                    <a:pt x="263" y="334"/>
                  </a:lnTo>
                  <a:lnTo>
                    <a:pt x="265" y="329"/>
                  </a:lnTo>
                  <a:lnTo>
                    <a:pt x="266" y="325"/>
                  </a:lnTo>
                  <a:lnTo>
                    <a:pt x="266" y="108"/>
                  </a:lnTo>
                  <a:lnTo>
                    <a:pt x="265" y="104"/>
                  </a:lnTo>
                  <a:lnTo>
                    <a:pt x="263" y="100"/>
                  </a:lnTo>
                  <a:lnTo>
                    <a:pt x="16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Freeform 963">
              <a:extLst>
                <a:ext uri="{FF2B5EF4-FFF2-40B4-BE49-F238E27FC236}">
                  <a16:creationId xmlns:a16="http://schemas.microsoft.com/office/drawing/2014/main" id="{8E5510B4-EAA5-4B2D-9E4D-87C0E69B2AAA}"/>
                </a:ext>
              </a:extLst>
            </p:cNvPr>
            <p:cNvSpPr>
              <a:spLocks noEditPoints="1"/>
            </p:cNvSpPr>
            <p:nvPr/>
          </p:nvSpPr>
          <p:spPr bwMode="auto">
            <a:xfrm>
              <a:off x="5629275" y="1522413"/>
              <a:ext cx="104775" cy="133350"/>
            </a:xfrm>
            <a:custGeom>
              <a:avLst/>
              <a:gdLst>
                <a:gd name="T0" fmla="*/ 156 w 265"/>
                <a:gd name="T1" fmla="*/ 108 h 336"/>
                <a:gd name="T2" fmla="*/ 156 w 265"/>
                <a:gd name="T3" fmla="*/ 11 h 336"/>
                <a:gd name="T4" fmla="*/ 252 w 265"/>
                <a:gd name="T5" fmla="*/ 108 h 336"/>
                <a:gd name="T6" fmla="*/ 156 w 265"/>
                <a:gd name="T7" fmla="*/ 108 h 336"/>
                <a:gd name="T8" fmla="*/ 165 w 265"/>
                <a:gd name="T9" fmla="*/ 3 h 336"/>
                <a:gd name="T10" fmla="*/ 161 w 265"/>
                <a:gd name="T11" fmla="*/ 1 h 336"/>
                <a:gd name="T12" fmla="*/ 156 w 265"/>
                <a:gd name="T13" fmla="*/ 0 h 336"/>
                <a:gd name="T14" fmla="*/ 12 w 265"/>
                <a:gd name="T15" fmla="*/ 0 h 336"/>
                <a:gd name="T16" fmla="*/ 7 w 265"/>
                <a:gd name="T17" fmla="*/ 1 h 336"/>
                <a:gd name="T18" fmla="*/ 3 w 265"/>
                <a:gd name="T19" fmla="*/ 3 h 336"/>
                <a:gd name="T20" fmla="*/ 1 w 265"/>
                <a:gd name="T21" fmla="*/ 7 h 336"/>
                <a:gd name="T22" fmla="*/ 0 w 265"/>
                <a:gd name="T23" fmla="*/ 11 h 336"/>
                <a:gd name="T24" fmla="*/ 0 w 265"/>
                <a:gd name="T25" fmla="*/ 325 h 336"/>
                <a:gd name="T26" fmla="*/ 1 w 265"/>
                <a:gd name="T27" fmla="*/ 329 h 336"/>
                <a:gd name="T28" fmla="*/ 3 w 265"/>
                <a:gd name="T29" fmla="*/ 333 h 336"/>
                <a:gd name="T30" fmla="*/ 7 w 265"/>
                <a:gd name="T31" fmla="*/ 335 h 336"/>
                <a:gd name="T32" fmla="*/ 12 w 265"/>
                <a:gd name="T33" fmla="*/ 336 h 336"/>
                <a:gd name="T34" fmla="*/ 253 w 265"/>
                <a:gd name="T35" fmla="*/ 336 h 336"/>
                <a:gd name="T36" fmla="*/ 258 w 265"/>
                <a:gd name="T37" fmla="*/ 335 h 336"/>
                <a:gd name="T38" fmla="*/ 261 w 265"/>
                <a:gd name="T39" fmla="*/ 333 h 336"/>
                <a:gd name="T40" fmla="*/ 264 w 265"/>
                <a:gd name="T41" fmla="*/ 329 h 336"/>
                <a:gd name="T42" fmla="*/ 265 w 265"/>
                <a:gd name="T43" fmla="*/ 325 h 336"/>
                <a:gd name="T44" fmla="*/ 265 w 265"/>
                <a:gd name="T45" fmla="*/ 108 h 336"/>
                <a:gd name="T46" fmla="*/ 264 w 265"/>
                <a:gd name="T47" fmla="*/ 104 h 336"/>
                <a:gd name="T48" fmla="*/ 261 w 265"/>
                <a:gd name="T49" fmla="*/ 100 h 336"/>
                <a:gd name="T50" fmla="*/ 165 w 265"/>
                <a:gd name="T51" fmla="*/ 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5" h="336">
                  <a:moveTo>
                    <a:pt x="156" y="108"/>
                  </a:moveTo>
                  <a:lnTo>
                    <a:pt x="156" y="11"/>
                  </a:lnTo>
                  <a:lnTo>
                    <a:pt x="252" y="108"/>
                  </a:lnTo>
                  <a:lnTo>
                    <a:pt x="156" y="108"/>
                  </a:lnTo>
                  <a:close/>
                  <a:moveTo>
                    <a:pt x="165" y="3"/>
                  </a:moveTo>
                  <a:lnTo>
                    <a:pt x="161" y="1"/>
                  </a:lnTo>
                  <a:lnTo>
                    <a:pt x="156" y="0"/>
                  </a:lnTo>
                  <a:lnTo>
                    <a:pt x="12" y="0"/>
                  </a:lnTo>
                  <a:lnTo>
                    <a:pt x="7" y="1"/>
                  </a:lnTo>
                  <a:lnTo>
                    <a:pt x="3" y="3"/>
                  </a:lnTo>
                  <a:lnTo>
                    <a:pt x="1" y="7"/>
                  </a:lnTo>
                  <a:lnTo>
                    <a:pt x="0" y="11"/>
                  </a:lnTo>
                  <a:lnTo>
                    <a:pt x="0" y="325"/>
                  </a:lnTo>
                  <a:lnTo>
                    <a:pt x="1" y="329"/>
                  </a:lnTo>
                  <a:lnTo>
                    <a:pt x="3" y="333"/>
                  </a:lnTo>
                  <a:lnTo>
                    <a:pt x="7" y="335"/>
                  </a:lnTo>
                  <a:lnTo>
                    <a:pt x="12" y="336"/>
                  </a:lnTo>
                  <a:lnTo>
                    <a:pt x="253" y="336"/>
                  </a:lnTo>
                  <a:lnTo>
                    <a:pt x="258" y="335"/>
                  </a:lnTo>
                  <a:lnTo>
                    <a:pt x="261" y="333"/>
                  </a:lnTo>
                  <a:lnTo>
                    <a:pt x="264" y="329"/>
                  </a:lnTo>
                  <a:lnTo>
                    <a:pt x="265" y="325"/>
                  </a:lnTo>
                  <a:lnTo>
                    <a:pt x="265" y="108"/>
                  </a:lnTo>
                  <a:lnTo>
                    <a:pt x="264" y="104"/>
                  </a:lnTo>
                  <a:lnTo>
                    <a:pt x="261" y="100"/>
                  </a:lnTo>
                  <a:lnTo>
                    <a:pt x="16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Freeform 964">
              <a:extLst>
                <a:ext uri="{FF2B5EF4-FFF2-40B4-BE49-F238E27FC236}">
                  <a16:creationId xmlns:a16="http://schemas.microsoft.com/office/drawing/2014/main" id="{51A990BD-3456-4FEA-B40E-A6BDCB2EC7C7}"/>
                </a:ext>
              </a:extLst>
            </p:cNvPr>
            <p:cNvSpPr>
              <a:spLocks noEditPoints="1"/>
            </p:cNvSpPr>
            <p:nvPr/>
          </p:nvSpPr>
          <p:spPr bwMode="auto">
            <a:xfrm>
              <a:off x="5494338" y="1522413"/>
              <a:ext cx="106363" cy="133350"/>
            </a:xfrm>
            <a:custGeom>
              <a:avLst/>
              <a:gdLst>
                <a:gd name="T0" fmla="*/ 157 w 266"/>
                <a:gd name="T1" fmla="*/ 108 h 336"/>
                <a:gd name="T2" fmla="*/ 157 w 266"/>
                <a:gd name="T3" fmla="*/ 11 h 336"/>
                <a:gd name="T4" fmla="*/ 252 w 266"/>
                <a:gd name="T5" fmla="*/ 108 h 336"/>
                <a:gd name="T6" fmla="*/ 157 w 266"/>
                <a:gd name="T7" fmla="*/ 108 h 336"/>
                <a:gd name="T8" fmla="*/ 166 w 266"/>
                <a:gd name="T9" fmla="*/ 3 h 336"/>
                <a:gd name="T10" fmla="*/ 162 w 266"/>
                <a:gd name="T11" fmla="*/ 1 h 336"/>
                <a:gd name="T12" fmla="*/ 157 w 266"/>
                <a:gd name="T13" fmla="*/ 0 h 336"/>
                <a:gd name="T14" fmla="*/ 13 w 266"/>
                <a:gd name="T15" fmla="*/ 0 h 336"/>
                <a:gd name="T16" fmla="*/ 8 w 266"/>
                <a:gd name="T17" fmla="*/ 1 h 336"/>
                <a:gd name="T18" fmla="*/ 5 w 266"/>
                <a:gd name="T19" fmla="*/ 3 h 336"/>
                <a:gd name="T20" fmla="*/ 1 w 266"/>
                <a:gd name="T21" fmla="*/ 7 h 336"/>
                <a:gd name="T22" fmla="*/ 0 w 266"/>
                <a:gd name="T23" fmla="*/ 11 h 336"/>
                <a:gd name="T24" fmla="*/ 0 w 266"/>
                <a:gd name="T25" fmla="*/ 325 h 336"/>
                <a:gd name="T26" fmla="*/ 1 w 266"/>
                <a:gd name="T27" fmla="*/ 329 h 336"/>
                <a:gd name="T28" fmla="*/ 5 w 266"/>
                <a:gd name="T29" fmla="*/ 333 h 336"/>
                <a:gd name="T30" fmla="*/ 8 w 266"/>
                <a:gd name="T31" fmla="*/ 335 h 336"/>
                <a:gd name="T32" fmla="*/ 13 w 266"/>
                <a:gd name="T33" fmla="*/ 336 h 336"/>
                <a:gd name="T34" fmla="*/ 253 w 266"/>
                <a:gd name="T35" fmla="*/ 336 h 336"/>
                <a:gd name="T36" fmla="*/ 258 w 266"/>
                <a:gd name="T37" fmla="*/ 335 h 336"/>
                <a:gd name="T38" fmla="*/ 263 w 266"/>
                <a:gd name="T39" fmla="*/ 333 h 336"/>
                <a:gd name="T40" fmla="*/ 265 w 266"/>
                <a:gd name="T41" fmla="*/ 329 h 336"/>
                <a:gd name="T42" fmla="*/ 266 w 266"/>
                <a:gd name="T43" fmla="*/ 325 h 336"/>
                <a:gd name="T44" fmla="*/ 266 w 266"/>
                <a:gd name="T45" fmla="*/ 108 h 336"/>
                <a:gd name="T46" fmla="*/ 265 w 266"/>
                <a:gd name="T47" fmla="*/ 104 h 336"/>
                <a:gd name="T48" fmla="*/ 263 w 266"/>
                <a:gd name="T49" fmla="*/ 100 h 336"/>
                <a:gd name="T50" fmla="*/ 166 w 266"/>
                <a:gd name="T51" fmla="*/ 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6" h="336">
                  <a:moveTo>
                    <a:pt x="157" y="108"/>
                  </a:moveTo>
                  <a:lnTo>
                    <a:pt x="157" y="11"/>
                  </a:lnTo>
                  <a:lnTo>
                    <a:pt x="252" y="108"/>
                  </a:lnTo>
                  <a:lnTo>
                    <a:pt x="157" y="108"/>
                  </a:lnTo>
                  <a:close/>
                  <a:moveTo>
                    <a:pt x="166" y="3"/>
                  </a:moveTo>
                  <a:lnTo>
                    <a:pt x="162" y="1"/>
                  </a:lnTo>
                  <a:lnTo>
                    <a:pt x="157" y="0"/>
                  </a:lnTo>
                  <a:lnTo>
                    <a:pt x="13" y="0"/>
                  </a:lnTo>
                  <a:lnTo>
                    <a:pt x="8" y="1"/>
                  </a:lnTo>
                  <a:lnTo>
                    <a:pt x="5" y="3"/>
                  </a:lnTo>
                  <a:lnTo>
                    <a:pt x="1" y="7"/>
                  </a:lnTo>
                  <a:lnTo>
                    <a:pt x="0" y="11"/>
                  </a:lnTo>
                  <a:lnTo>
                    <a:pt x="0" y="325"/>
                  </a:lnTo>
                  <a:lnTo>
                    <a:pt x="1" y="329"/>
                  </a:lnTo>
                  <a:lnTo>
                    <a:pt x="5" y="333"/>
                  </a:lnTo>
                  <a:lnTo>
                    <a:pt x="8" y="335"/>
                  </a:lnTo>
                  <a:lnTo>
                    <a:pt x="13" y="336"/>
                  </a:lnTo>
                  <a:lnTo>
                    <a:pt x="253" y="336"/>
                  </a:lnTo>
                  <a:lnTo>
                    <a:pt x="258" y="335"/>
                  </a:lnTo>
                  <a:lnTo>
                    <a:pt x="263" y="333"/>
                  </a:lnTo>
                  <a:lnTo>
                    <a:pt x="265" y="329"/>
                  </a:lnTo>
                  <a:lnTo>
                    <a:pt x="266" y="325"/>
                  </a:lnTo>
                  <a:lnTo>
                    <a:pt x="266" y="108"/>
                  </a:lnTo>
                  <a:lnTo>
                    <a:pt x="265" y="104"/>
                  </a:lnTo>
                  <a:lnTo>
                    <a:pt x="263" y="100"/>
                  </a:lnTo>
                  <a:lnTo>
                    <a:pt x="16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3" name="Group 62">
            <a:extLst>
              <a:ext uri="{FF2B5EF4-FFF2-40B4-BE49-F238E27FC236}">
                <a16:creationId xmlns:a16="http://schemas.microsoft.com/office/drawing/2014/main" id="{5863A1AB-4643-4272-858D-6F68D283B76B}"/>
              </a:ext>
            </a:extLst>
          </p:cNvPr>
          <p:cNvGrpSpPr/>
          <p:nvPr/>
        </p:nvGrpSpPr>
        <p:grpSpPr>
          <a:xfrm>
            <a:off x="7652324" y="3396719"/>
            <a:ext cx="285750" cy="287338"/>
            <a:chOff x="2025650" y="4786313"/>
            <a:chExt cx="285750" cy="287338"/>
          </a:xfrm>
          <a:gradFill>
            <a:gsLst>
              <a:gs pos="0">
                <a:srgbClr val="0683B8"/>
              </a:gs>
              <a:gs pos="100000">
                <a:srgbClr val="7030A0"/>
              </a:gs>
            </a:gsLst>
            <a:lin ang="18900000" scaled="1"/>
          </a:gradFill>
        </p:grpSpPr>
        <p:sp>
          <p:nvSpPr>
            <p:cNvPr id="64" name="Freeform 565">
              <a:extLst>
                <a:ext uri="{FF2B5EF4-FFF2-40B4-BE49-F238E27FC236}">
                  <a16:creationId xmlns:a16="http://schemas.microsoft.com/office/drawing/2014/main" id="{7C4A3111-F3A6-4737-B2D2-540217E696B3}"/>
                </a:ext>
              </a:extLst>
            </p:cNvPr>
            <p:cNvSpPr>
              <a:spLocks noEditPoints="1"/>
            </p:cNvSpPr>
            <p:nvPr/>
          </p:nvSpPr>
          <p:spPr bwMode="auto">
            <a:xfrm>
              <a:off x="2025650" y="4786313"/>
              <a:ext cx="285750" cy="287338"/>
            </a:xfrm>
            <a:custGeom>
              <a:avLst/>
              <a:gdLst>
                <a:gd name="T0" fmla="*/ 812 w 903"/>
                <a:gd name="T1" fmla="*/ 500 h 903"/>
                <a:gd name="T2" fmla="*/ 810 w 903"/>
                <a:gd name="T3" fmla="*/ 505 h 903"/>
                <a:gd name="T4" fmla="*/ 806 w 903"/>
                <a:gd name="T5" fmla="*/ 509 h 903"/>
                <a:gd name="T6" fmla="*/ 800 w 903"/>
                <a:gd name="T7" fmla="*/ 511 h 903"/>
                <a:gd name="T8" fmla="*/ 105 w 903"/>
                <a:gd name="T9" fmla="*/ 511 h 903"/>
                <a:gd name="T10" fmla="*/ 99 w 903"/>
                <a:gd name="T11" fmla="*/ 510 h 903"/>
                <a:gd name="T12" fmla="*/ 95 w 903"/>
                <a:gd name="T13" fmla="*/ 507 h 903"/>
                <a:gd name="T14" fmla="*/ 92 w 903"/>
                <a:gd name="T15" fmla="*/ 502 h 903"/>
                <a:gd name="T16" fmla="*/ 90 w 903"/>
                <a:gd name="T17" fmla="*/ 496 h 903"/>
                <a:gd name="T18" fmla="*/ 90 w 903"/>
                <a:gd name="T19" fmla="*/ 105 h 903"/>
                <a:gd name="T20" fmla="*/ 92 w 903"/>
                <a:gd name="T21" fmla="*/ 100 h 903"/>
                <a:gd name="T22" fmla="*/ 95 w 903"/>
                <a:gd name="T23" fmla="*/ 94 h 903"/>
                <a:gd name="T24" fmla="*/ 99 w 903"/>
                <a:gd name="T25" fmla="*/ 91 h 903"/>
                <a:gd name="T26" fmla="*/ 105 w 903"/>
                <a:gd name="T27" fmla="*/ 90 h 903"/>
                <a:gd name="T28" fmla="*/ 800 w 903"/>
                <a:gd name="T29" fmla="*/ 90 h 903"/>
                <a:gd name="T30" fmla="*/ 806 w 903"/>
                <a:gd name="T31" fmla="*/ 92 h 903"/>
                <a:gd name="T32" fmla="*/ 810 w 903"/>
                <a:gd name="T33" fmla="*/ 96 h 903"/>
                <a:gd name="T34" fmla="*/ 812 w 903"/>
                <a:gd name="T35" fmla="*/ 102 h 903"/>
                <a:gd name="T36" fmla="*/ 813 w 903"/>
                <a:gd name="T37" fmla="*/ 496 h 903"/>
                <a:gd name="T38" fmla="*/ 15 w 903"/>
                <a:gd name="T39" fmla="*/ 0 h 903"/>
                <a:gd name="T40" fmla="*/ 9 w 903"/>
                <a:gd name="T41" fmla="*/ 1 h 903"/>
                <a:gd name="T42" fmla="*/ 5 w 903"/>
                <a:gd name="T43" fmla="*/ 4 h 903"/>
                <a:gd name="T44" fmla="*/ 1 w 903"/>
                <a:gd name="T45" fmla="*/ 8 h 903"/>
                <a:gd name="T46" fmla="*/ 0 w 903"/>
                <a:gd name="T47" fmla="*/ 15 h 903"/>
                <a:gd name="T48" fmla="*/ 0 w 903"/>
                <a:gd name="T49" fmla="*/ 590 h 903"/>
                <a:gd name="T50" fmla="*/ 2 w 903"/>
                <a:gd name="T51" fmla="*/ 595 h 903"/>
                <a:gd name="T52" fmla="*/ 7 w 903"/>
                <a:gd name="T53" fmla="*/ 599 h 903"/>
                <a:gd name="T54" fmla="*/ 12 w 903"/>
                <a:gd name="T55" fmla="*/ 602 h 903"/>
                <a:gd name="T56" fmla="*/ 437 w 903"/>
                <a:gd name="T57" fmla="*/ 602 h 903"/>
                <a:gd name="T58" fmla="*/ 260 w 903"/>
                <a:gd name="T59" fmla="*/ 877 h 903"/>
                <a:gd name="T60" fmla="*/ 257 w 903"/>
                <a:gd name="T61" fmla="*/ 883 h 903"/>
                <a:gd name="T62" fmla="*/ 256 w 903"/>
                <a:gd name="T63" fmla="*/ 888 h 903"/>
                <a:gd name="T64" fmla="*/ 257 w 903"/>
                <a:gd name="T65" fmla="*/ 893 h 903"/>
                <a:gd name="T66" fmla="*/ 260 w 903"/>
                <a:gd name="T67" fmla="*/ 899 h 903"/>
                <a:gd name="T68" fmla="*/ 265 w 903"/>
                <a:gd name="T69" fmla="*/ 902 h 903"/>
                <a:gd name="T70" fmla="*/ 271 w 903"/>
                <a:gd name="T71" fmla="*/ 903 h 903"/>
                <a:gd name="T72" fmla="*/ 277 w 903"/>
                <a:gd name="T73" fmla="*/ 902 h 903"/>
                <a:gd name="T74" fmla="*/ 281 w 903"/>
                <a:gd name="T75" fmla="*/ 899 h 903"/>
                <a:gd name="T76" fmla="*/ 621 w 903"/>
                <a:gd name="T77" fmla="*/ 899 h 903"/>
                <a:gd name="T78" fmla="*/ 627 w 903"/>
                <a:gd name="T79" fmla="*/ 902 h 903"/>
                <a:gd name="T80" fmla="*/ 632 w 903"/>
                <a:gd name="T81" fmla="*/ 903 h 903"/>
                <a:gd name="T82" fmla="*/ 637 w 903"/>
                <a:gd name="T83" fmla="*/ 902 h 903"/>
                <a:gd name="T84" fmla="*/ 643 w 903"/>
                <a:gd name="T85" fmla="*/ 899 h 903"/>
                <a:gd name="T86" fmla="*/ 646 w 903"/>
                <a:gd name="T87" fmla="*/ 893 h 903"/>
                <a:gd name="T88" fmla="*/ 647 w 903"/>
                <a:gd name="T89" fmla="*/ 888 h 903"/>
                <a:gd name="T90" fmla="*/ 646 w 903"/>
                <a:gd name="T91" fmla="*/ 883 h 903"/>
                <a:gd name="T92" fmla="*/ 643 w 903"/>
                <a:gd name="T93" fmla="*/ 877 h 903"/>
                <a:gd name="T94" fmla="*/ 467 w 903"/>
                <a:gd name="T95" fmla="*/ 602 h 903"/>
                <a:gd name="T96" fmla="*/ 892 w 903"/>
                <a:gd name="T97" fmla="*/ 602 h 903"/>
                <a:gd name="T98" fmla="*/ 897 w 903"/>
                <a:gd name="T99" fmla="*/ 599 h 903"/>
                <a:gd name="T100" fmla="*/ 900 w 903"/>
                <a:gd name="T101" fmla="*/ 595 h 903"/>
                <a:gd name="T102" fmla="*/ 902 w 903"/>
                <a:gd name="T103" fmla="*/ 590 h 903"/>
                <a:gd name="T104" fmla="*/ 903 w 903"/>
                <a:gd name="T105" fmla="*/ 15 h 903"/>
                <a:gd name="T106" fmla="*/ 902 w 903"/>
                <a:gd name="T107" fmla="*/ 8 h 903"/>
                <a:gd name="T108" fmla="*/ 899 w 903"/>
                <a:gd name="T109" fmla="*/ 4 h 903"/>
                <a:gd name="T110" fmla="*/ 894 w 903"/>
                <a:gd name="T111" fmla="*/ 1 h 903"/>
                <a:gd name="T112" fmla="*/ 888 w 903"/>
                <a:gd name="T11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903">
                  <a:moveTo>
                    <a:pt x="813" y="496"/>
                  </a:moveTo>
                  <a:lnTo>
                    <a:pt x="812" y="500"/>
                  </a:lnTo>
                  <a:lnTo>
                    <a:pt x="811" y="502"/>
                  </a:lnTo>
                  <a:lnTo>
                    <a:pt x="810" y="505"/>
                  </a:lnTo>
                  <a:lnTo>
                    <a:pt x="808" y="507"/>
                  </a:lnTo>
                  <a:lnTo>
                    <a:pt x="806" y="509"/>
                  </a:lnTo>
                  <a:lnTo>
                    <a:pt x="804" y="510"/>
                  </a:lnTo>
                  <a:lnTo>
                    <a:pt x="800" y="511"/>
                  </a:lnTo>
                  <a:lnTo>
                    <a:pt x="797" y="511"/>
                  </a:lnTo>
                  <a:lnTo>
                    <a:pt x="105" y="511"/>
                  </a:lnTo>
                  <a:lnTo>
                    <a:pt x="102" y="511"/>
                  </a:lnTo>
                  <a:lnTo>
                    <a:pt x="99" y="510"/>
                  </a:lnTo>
                  <a:lnTo>
                    <a:pt x="97" y="509"/>
                  </a:lnTo>
                  <a:lnTo>
                    <a:pt x="95" y="507"/>
                  </a:lnTo>
                  <a:lnTo>
                    <a:pt x="93" y="505"/>
                  </a:lnTo>
                  <a:lnTo>
                    <a:pt x="92" y="502"/>
                  </a:lnTo>
                  <a:lnTo>
                    <a:pt x="90" y="500"/>
                  </a:lnTo>
                  <a:lnTo>
                    <a:pt x="90" y="496"/>
                  </a:lnTo>
                  <a:lnTo>
                    <a:pt x="90" y="316"/>
                  </a:lnTo>
                  <a:lnTo>
                    <a:pt x="90" y="105"/>
                  </a:lnTo>
                  <a:lnTo>
                    <a:pt x="90" y="102"/>
                  </a:lnTo>
                  <a:lnTo>
                    <a:pt x="92" y="100"/>
                  </a:lnTo>
                  <a:lnTo>
                    <a:pt x="93" y="96"/>
                  </a:lnTo>
                  <a:lnTo>
                    <a:pt x="95" y="94"/>
                  </a:lnTo>
                  <a:lnTo>
                    <a:pt x="97" y="92"/>
                  </a:lnTo>
                  <a:lnTo>
                    <a:pt x="99" y="91"/>
                  </a:lnTo>
                  <a:lnTo>
                    <a:pt x="102" y="90"/>
                  </a:lnTo>
                  <a:lnTo>
                    <a:pt x="105" y="90"/>
                  </a:lnTo>
                  <a:lnTo>
                    <a:pt x="798" y="90"/>
                  </a:lnTo>
                  <a:lnTo>
                    <a:pt x="800" y="90"/>
                  </a:lnTo>
                  <a:lnTo>
                    <a:pt x="804" y="91"/>
                  </a:lnTo>
                  <a:lnTo>
                    <a:pt x="806" y="92"/>
                  </a:lnTo>
                  <a:lnTo>
                    <a:pt x="808" y="94"/>
                  </a:lnTo>
                  <a:lnTo>
                    <a:pt x="810" y="96"/>
                  </a:lnTo>
                  <a:lnTo>
                    <a:pt x="811" y="100"/>
                  </a:lnTo>
                  <a:lnTo>
                    <a:pt x="812" y="102"/>
                  </a:lnTo>
                  <a:lnTo>
                    <a:pt x="813" y="105"/>
                  </a:lnTo>
                  <a:lnTo>
                    <a:pt x="813" y="496"/>
                  </a:lnTo>
                  <a:close/>
                  <a:moveTo>
                    <a:pt x="888" y="0"/>
                  </a:moveTo>
                  <a:lnTo>
                    <a:pt x="15" y="0"/>
                  </a:lnTo>
                  <a:lnTo>
                    <a:pt x="12" y="0"/>
                  </a:lnTo>
                  <a:lnTo>
                    <a:pt x="9" y="1"/>
                  </a:lnTo>
                  <a:lnTo>
                    <a:pt x="7" y="2"/>
                  </a:lnTo>
                  <a:lnTo>
                    <a:pt x="5" y="4"/>
                  </a:lnTo>
                  <a:lnTo>
                    <a:pt x="2" y="6"/>
                  </a:lnTo>
                  <a:lnTo>
                    <a:pt x="1" y="8"/>
                  </a:lnTo>
                  <a:lnTo>
                    <a:pt x="0" y="12"/>
                  </a:lnTo>
                  <a:lnTo>
                    <a:pt x="0" y="15"/>
                  </a:lnTo>
                  <a:lnTo>
                    <a:pt x="0" y="587"/>
                  </a:lnTo>
                  <a:lnTo>
                    <a:pt x="0" y="590"/>
                  </a:lnTo>
                  <a:lnTo>
                    <a:pt x="1" y="593"/>
                  </a:lnTo>
                  <a:lnTo>
                    <a:pt x="2" y="595"/>
                  </a:lnTo>
                  <a:lnTo>
                    <a:pt x="5" y="597"/>
                  </a:lnTo>
                  <a:lnTo>
                    <a:pt x="7" y="599"/>
                  </a:lnTo>
                  <a:lnTo>
                    <a:pt x="9" y="601"/>
                  </a:lnTo>
                  <a:lnTo>
                    <a:pt x="12" y="602"/>
                  </a:lnTo>
                  <a:lnTo>
                    <a:pt x="15" y="602"/>
                  </a:lnTo>
                  <a:lnTo>
                    <a:pt x="437" y="602"/>
                  </a:lnTo>
                  <a:lnTo>
                    <a:pt x="437" y="701"/>
                  </a:lnTo>
                  <a:lnTo>
                    <a:pt x="260" y="877"/>
                  </a:lnTo>
                  <a:lnTo>
                    <a:pt x="259" y="879"/>
                  </a:lnTo>
                  <a:lnTo>
                    <a:pt x="257" y="883"/>
                  </a:lnTo>
                  <a:lnTo>
                    <a:pt x="256" y="885"/>
                  </a:lnTo>
                  <a:lnTo>
                    <a:pt x="256" y="888"/>
                  </a:lnTo>
                  <a:lnTo>
                    <a:pt x="256" y="891"/>
                  </a:lnTo>
                  <a:lnTo>
                    <a:pt x="257" y="893"/>
                  </a:lnTo>
                  <a:lnTo>
                    <a:pt x="259" y="897"/>
                  </a:lnTo>
                  <a:lnTo>
                    <a:pt x="260" y="899"/>
                  </a:lnTo>
                  <a:lnTo>
                    <a:pt x="263" y="901"/>
                  </a:lnTo>
                  <a:lnTo>
                    <a:pt x="265" y="902"/>
                  </a:lnTo>
                  <a:lnTo>
                    <a:pt x="268" y="903"/>
                  </a:lnTo>
                  <a:lnTo>
                    <a:pt x="271" y="903"/>
                  </a:lnTo>
                  <a:lnTo>
                    <a:pt x="274" y="903"/>
                  </a:lnTo>
                  <a:lnTo>
                    <a:pt x="277" y="902"/>
                  </a:lnTo>
                  <a:lnTo>
                    <a:pt x="279" y="901"/>
                  </a:lnTo>
                  <a:lnTo>
                    <a:pt x="281" y="899"/>
                  </a:lnTo>
                  <a:lnTo>
                    <a:pt x="452" y="728"/>
                  </a:lnTo>
                  <a:lnTo>
                    <a:pt x="621" y="899"/>
                  </a:lnTo>
                  <a:lnTo>
                    <a:pt x="623" y="901"/>
                  </a:lnTo>
                  <a:lnTo>
                    <a:pt x="627" y="902"/>
                  </a:lnTo>
                  <a:lnTo>
                    <a:pt x="629" y="903"/>
                  </a:lnTo>
                  <a:lnTo>
                    <a:pt x="632" y="903"/>
                  </a:lnTo>
                  <a:lnTo>
                    <a:pt x="635" y="903"/>
                  </a:lnTo>
                  <a:lnTo>
                    <a:pt x="637" y="902"/>
                  </a:lnTo>
                  <a:lnTo>
                    <a:pt x="641" y="901"/>
                  </a:lnTo>
                  <a:lnTo>
                    <a:pt x="643" y="899"/>
                  </a:lnTo>
                  <a:lnTo>
                    <a:pt x="645" y="897"/>
                  </a:lnTo>
                  <a:lnTo>
                    <a:pt x="646" y="893"/>
                  </a:lnTo>
                  <a:lnTo>
                    <a:pt x="647" y="891"/>
                  </a:lnTo>
                  <a:lnTo>
                    <a:pt x="647" y="888"/>
                  </a:lnTo>
                  <a:lnTo>
                    <a:pt x="647" y="885"/>
                  </a:lnTo>
                  <a:lnTo>
                    <a:pt x="646" y="883"/>
                  </a:lnTo>
                  <a:lnTo>
                    <a:pt x="645" y="879"/>
                  </a:lnTo>
                  <a:lnTo>
                    <a:pt x="643" y="877"/>
                  </a:lnTo>
                  <a:lnTo>
                    <a:pt x="467" y="701"/>
                  </a:lnTo>
                  <a:lnTo>
                    <a:pt x="467" y="602"/>
                  </a:lnTo>
                  <a:lnTo>
                    <a:pt x="888" y="602"/>
                  </a:lnTo>
                  <a:lnTo>
                    <a:pt x="892" y="602"/>
                  </a:lnTo>
                  <a:lnTo>
                    <a:pt x="894" y="601"/>
                  </a:lnTo>
                  <a:lnTo>
                    <a:pt x="897" y="599"/>
                  </a:lnTo>
                  <a:lnTo>
                    <a:pt x="899" y="597"/>
                  </a:lnTo>
                  <a:lnTo>
                    <a:pt x="900" y="595"/>
                  </a:lnTo>
                  <a:lnTo>
                    <a:pt x="902" y="593"/>
                  </a:lnTo>
                  <a:lnTo>
                    <a:pt x="902" y="590"/>
                  </a:lnTo>
                  <a:lnTo>
                    <a:pt x="903" y="587"/>
                  </a:lnTo>
                  <a:lnTo>
                    <a:pt x="903" y="15"/>
                  </a:lnTo>
                  <a:lnTo>
                    <a:pt x="902" y="12"/>
                  </a:lnTo>
                  <a:lnTo>
                    <a:pt x="902" y="8"/>
                  </a:lnTo>
                  <a:lnTo>
                    <a:pt x="900" y="6"/>
                  </a:lnTo>
                  <a:lnTo>
                    <a:pt x="899" y="4"/>
                  </a:lnTo>
                  <a:lnTo>
                    <a:pt x="897" y="2"/>
                  </a:lnTo>
                  <a:lnTo>
                    <a:pt x="894" y="1"/>
                  </a:lnTo>
                  <a:lnTo>
                    <a:pt x="892" y="0"/>
                  </a:lnTo>
                  <a:lnTo>
                    <a:pt x="8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Freeform 566">
              <a:extLst>
                <a:ext uri="{FF2B5EF4-FFF2-40B4-BE49-F238E27FC236}">
                  <a16:creationId xmlns:a16="http://schemas.microsoft.com/office/drawing/2014/main" id="{CA3112E0-9E78-47B2-94AC-64F8ECF8D18E}"/>
                </a:ext>
              </a:extLst>
            </p:cNvPr>
            <p:cNvSpPr>
              <a:spLocks/>
            </p:cNvSpPr>
            <p:nvPr/>
          </p:nvSpPr>
          <p:spPr bwMode="auto">
            <a:xfrm>
              <a:off x="2054225" y="4843463"/>
              <a:ext cx="200025" cy="73025"/>
            </a:xfrm>
            <a:custGeom>
              <a:avLst/>
              <a:gdLst>
                <a:gd name="T0" fmla="*/ 151 w 632"/>
                <a:gd name="T1" fmla="*/ 151 h 226"/>
                <a:gd name="T2" fmla="*/ 157 w 632"/>
                <a:gd name="T3" fmla="*/ 149 h 226"/>
                <a:gd name="T4" fmla="*/ 161 w 632"/>
                <a:gd name="T5" fmla="*/ 146 h 226"/>
                <a:gd name="T6" fmla="*/ 288 w 632"/>
                <a:gd name="T7" fmla="*/ 217 h 226"/>
                <a:gd name="T8" fmla="*/ 292 w 632"/>
                <a:gd name="T9" fmla="*/ 223 h 226"/>
                <a:gd name="T10" fmla="*/ 299 w 632"/>
                <a:gd name="T11" fmla="*/ 226 h 226"/>
                <a:gd name="T12" fmla="*/ 302 w 632"/>
                <a:gd name="T13" fmla="*/ 226 h 226"/>
                <a:gd name="T14" fmla="*/ 307 w 632"/>
                <a:gd name="T15" fmla="*/ 225 h 226"/>
                <a:gd name="T16" fmla="*/ 313 w 632"/>
                <a:gd name="T17" fmla="*/ 222 h 226"/>
                <a:gd name="T18" fmla="*/ 471 w 632"/>
                <a:gd name="T19" fmla="*/ 191 h 226"/>
                <a:gd name="T20" fmla="*/ 477 w 632"/>
                <a:gd name="T21" fmla="*/ 195 h 226"/>
                <a:gd name="T22" fmla="*/ 483 w 632"/>
                <a:gd name="T23" fmla="*/ 196 h 226"/>
                <a:gd name="T24" fmla="*/ 488 w 632"/>
                <a:gd name="T25" fmla="*/ 194 h 226"/>
                <a:gd name="T26" fmla="*/ 494 w 632"/>
                <a:gd name="T27" fmla="*/ 191 h 226"/>
                <a:gd name="T28" fmla="*/ 631 w 632"/>
                <a:gd name="T29" fmla="*/ 23 h 226"/>
                <a:gd name="T30" fmla="*/ 632 w 632"/>
                <a:gd name="T31" fmla="*/ 16 h 226"/>
                <a:gd name="T32" fmla="*/ 632 w 632"/>
                <a:gd name="T33" fmla="*/ 11 h 226"/>
                <a:gd name="T34" fmla="*/ 629 w 632"/>
                <a:gd name="T35" fmla="*/ 5 h 226"/>
                <a:gd name="T36" fmla="*/ 625 w 632"/>
                <a:gd name="T37" fmla="*/ 2 h 226"/>
                <a:gd name="T38" fmla="*/ 619 w 632"/>
                <a:gd name="T39" fmla="*/ 0 h 226"/>
                <a:gd name="T40" fmla="*/ 613 w 632"/>
                <a:gd name="T41" fmla="*/ 1 h 226"/>
                <a:gd name="T42" fmla="*/ 607 w 632"/>
                <a:gd name="T43" fmla="*/ 3 h 226"/>
                <a:gd name="T44" fmla="*/ 481 w 632"/>
                <a:gd name="T45" fmla="*/ 159 h 226"/>
                <a:gd name="T46" fmla="*/ 415 w 632"/>
                <a:gd name="T47" fmla="*/ 93 h 226"/>
                <a:gd name="T48" fmla="*/ 409 w 632"/>
                <a:gd name="T49" fmla="*/ 91 h 226"/>
                <a:gd name="T50" fmla="*/ 404 w 632"/>
                <a:gd name="T51" fmla="*/ 91 h 226"/>
                <a:gd name="T52" fmla="*/ 398 w 632"/>
                <a:gd name="T53" fmla="*/ 93 h 226"/>
                <a:gd name="T54" fmla="*/ 307 w 632"/>
                <a:gd name="T55" fmla="*/ 185 h 226"/>
                <a:gd name="T56" fmla="*/ 247 w 632"/>
                <a:gd name="T57" fmla="*/ 39 h 226"/>
                <a:gd name="T58" fmla="*/ 242 w 632"/>
                <a:gd name="T59" fmla="*/ 34 h 226"/>
                <a:gd name="T60" fmla="*/ 234 w 632"/>
                <a:gd name="T61" fmla="*/ 33 h 226"/>
                <a:gd name="T62" fmla="*/ 227 w 632"/>
                <a:gd name="T63" fmla="*/ 35 h 226"/>
                <a:gd name="T64" fmla="*/ 144 w 632"/>
                <a:gd name="T65" fmla="*/ 121 h 226"/>
                <a:gd name="T66" fmla="*/ 12 w 632"/>
                <a:gd name="T67" fmla="*/ 121 h 226"/>
                <a:gd name="T68" fmla="*/ 7 w 632"/>
                <a:gd name="T69" fmla="*/ 123 h 226"/>
                <a:gd name="T70" fmla="*/ 3 w 632"/>
                <a:gd name="T71" fmla="*/ 128 h 226"/>
                <a:gd name="T72" fmla="*/ 0 w 632"/>
                <a:gd name="T73" fmla="*/ 133 h 226"/>
                <a:gd name="T74" fmla="*/ 0 w 632"/>
                <a:gd name="T75" fmla="*/ 138 h 226"/>
                <a:gd name="T76" fmla="*/ 3 w 632"/>
                <a:gd name="T77" fmla="*/ 144 h 226"/>
                <a:gd name="T78" fmla="*/ 7 w 632"/>
                <a:gd name="T79" fmla="*/ 148 h 226"/>
                <a:gd name="T80" fmla="*/ 12 w 632"/>
                <a:gd name="T81" fmla="*/ 150 h 226"/>
                <a:gd name="T82" fmla="*/ 15 w 632"/>
                <a:gd name="T83" fmla="*/ 15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2" h="226">
                  <a:moveTo>
                    <a:pt x="15" y="151"/>
                  </a:moveTo>
                  <a:lnTo>
                    <a:pt x="151" y="151"/>
                  </a:lnTo>
                  <a:lnTo>
                    <a:pt x="154" y="150"/>
                  </a:lnTo>
                  <a:lnTo>
                    <a:pt x="157" y="149"/>
                  </a:lnTo>
                  <a:lnTo>
                    <a:pt x="159" y="148"/>
                  </a:lnTo>
                  <a:lnTo>
                    <a:pt x="161" y="146"/>
                  </a:lnTo>
                  <a:lnTo>
                    <a:pt x="230" y="75"/>
                  </a:lnTo>
                  <a:lnTo>
                    <a:pt x="288" y="217"/>
                  </a:lnTo>
                  <a:lnTo>
                    <a:pt x="289" y="220"/>
                  </a:lnTo>
                  <a:lnTo>
                    <a:pt x="292" y="223"/>
                  </a:lnTo>
                  <a:lnTo>
                    <a:pt x="294" y="224"/>
                  </a:lnTo>
                  <a:lnTo>
                    <a:pt x="299" y="226"/>
                  </a:lnTo>
                  <a:lnTo>
                    <a:pt x="300" y="226"/>
                  </a:lnTo>
                  <a:lnTo>
                    <a:pt x="302" y="226"/>
                  </a:lnTo>
                  <a:lnTo>
                    <a:pt x="304" y="226"/>
                  </a:lnTo>
                  <a:lnTo>
                    <a:pt x="307" y="225"/>
                  </a:lnTo>
                  <a:lnTo>
                    <a:pt x="309" y="223"/>
                  </a:lnTo>
                  <a:lnTo>
                    <a:pt x="313" y="222"/>
                  </a:lnTo>
                  <a:lnTo>
                    <a:pt x="407" y="127"/>
                  </a:lnTo>
                  <a:lnTo>
                    <a:pt x="471" y="191"/>
                  </a:lnTo>
                  <a:lnTo>
                    <a:pt x="473" y="193"/>
                  </a:lnTo>
                  <a:lnTo>
                    <a:pt x="477" y="195"/>
                  </a:lnTo>
                  <a:lnTo>
                    <a:pt x="480" y="196"/>
                  </a:lnTo>
                  <a:lnTo>
                    <a:pt x="483" y="196"/>
                  </a:lnTo>
                  <a:lnTo>
                    <a:pt x="486" y="195"/>
                  </a:lnTo>
                  <a:lnTo>
                    <a:pt x="488" y="194"/>
                  </a:lnTo>
                  <a:lnTo>
                    <a:pt x="492" y="193"/>
                  </a:lnTo>
                  <a:lnTo>
                    <a:pt x="494" y="191"/>
                  </a:lnTo>
                  <a:lnTo>
                    <a:pt x="629" y="25"/>
                  </a:lnTo>
                  <a:lnTo>
                    <a:pt x="631" y="23"/>
                  </a:lnTo>
                  <a:lnTo>
                    <a:pt x="632" y="19"/>
                  </a:lnTo>
                  <a:lnTo>
                    <a:pt x="632" y="16"/>
                  </a:lnTo>
                  <a:lnTo>
                    <a:pt x="632" y="14"/>
                  </a:lnTo>
                  <a:lnTo>
                    <a:pt x="632" y="11"/>
                  </a:lnTo>
                  <a:lnTo>
                    <a:pt x="631" y="9"/>
                  </a:lnTo>
                  <a:lnTo>
                    <a:pt x="629" y="5"/>
                  </a:lnTo>
                  <a:lnTo>
                    <a:pt x="627" y="3"/>
                  </a:lnTo>
                  <a:lnTo>
                    <a:pt x="625" y="2"/>
                  </a:lnTo>
                  <a:lnTo>
                    <a:pt x="621" y="1"/>
                  </a:lnTo>
                  <a:lnTo>
                    <a:pt x="619" y="0"/>
                  </a:lnTo>
                  <a:lnTo>
                    <a:pt x="616" y="0"/>
                  </a:lnTo>
                  <a:lnTo>
                    <a:pt x="613" y="1"/>
                  </a:lnTo>
                  <a:lnTo>
                    <a:pt x="611" y="2"/>
                  </a:lnTo>
                  <a:lnTo>
                    <a:pt x="607" y="3"/>
                  </a:lnTo>
                  <a:lnTo>
                    <a:pt x="605" y="5"/>
                  </a:lnTo>
                  <a:lnTo>
                    <a:pt x="481" y="159"/>
                  </a:lnTo>
                  <a:lnTo>
                    <a:pt x="418" y="95"/>
                  </a:lnTo>
                  <a:lnTo>
                    <a:pt x="415" y="93"/>
                  </a:lnTo>
                  <a:lnTo>
                    <a:pt x="412" y="91"/>
                  </a:lnTo>
                  <a:lnTo>
                    <a:pt x="409" y="91"/>
                  </a:lnTo>
                  <a:lnTo>
                    <a:pt x="407" y="90"/>
                  </a:lnTo>
                  <a:lnTo>
                    <a:pt x="404" y="91"/>
                  </a:lnTo>
                  <a:lnTo>
                    <a:pt x="400" y="91"/>
                  </a:lnTo>
                  <a:lnTo>
                    <a:pt x="398" y="93"/>
                  </a:lnTo>
                  <a:lnTo>
                    <a:pt x="396" y="95"/>
                  </a:lnTo>
                  <a:lnTo>
                    <a:pt x="307" y="185"/>
                  </a:lnTo>
                  <a:lnTo>
                    <a:pt x="249" y="42"/>
                  </a:lnTo>
                  <a:lnTo>
                    <a:pt x="247" y="39"/>
                  </a:lnTo>
                  <a:lnTo>
                    <a:pt x="244" y="36"/>
                  </a:lnTo>
                  <a:lnTo>
                    <a:pt x="242" y="34"/>
                  </a:lnTo>
                  <a:lnTo>
                    <a:pt x="237" y="33"/>
                  </a:lnTo>
                  <a:lnTo>
                    <a:pt x="234" y="33"/>
                  </a:lnTo>
                  <a:lnTo>
                    <a:pt x="230" y="33"/>
                  </a:lnTo>
                  <a:lnTo>
                    <a:pt x="227" y="35"/>
                  </a:lnTo>
                  <a:lnTo>
                    <a:pt x="224" y="38"/>
                  </a:lnTo>
                  <a:lnTo>
                    <a:pt x="144" y="121"/>
                  </a:lnTo>
                  <a:lnTo>
                    <a:pt x="15" y="121"/>
                  </a:lnTo>
                  <a:lnTo>
                    <a:pt x="12" y="121"/>
                  </a:lnTo>
                  <a:lnTo>
                    <a:pt x="9" y="122"/>
                  </a:lnTo>
                  <a:lnTo>
                    <a:pt x="7" y="123"/>
                  </a:lnTo>
                  <a:lnTo>
                    <a:pt x="5" y="126"/>
                  </a:lnTo>
                  <a:lnTo>
                    <a:pt x="3" y="128"/>
                  </a:lnTo>
                  <a:lnTo>
                    <a:pt x="2" y="130"/>
                  </a:lnTo>
                  <a:lnTo>
                    <a:pt x="0" y="133"/>
                  </a:lnTo>
                  <a:lnTo>
                    <a:pt x="0" y="136"/>
                  </a:lnTo>
                  <a:lnTo>
                    <a:pt x="0" y="138"/>
                  </a:lnTo>
                  <a:lnTo>
                    <a:pt x="2" y="142"/>
                  </a:lnTo>
                  <a:lnTo>
                    <a:pt x="3" y="144"/>
                  </a:lnTo>
                  <a:lnTo>
                    <a:pt x="5" y="146"/>
                  </a:lnTo>
                  <a:lnTo>
                    <a:pt x="7" y="148"/>
                  </a:lnTo>
                  <a:lnTo>
                    <a:pt x="9" y="150"/>
                  </a:lnTo>
                  <a:lnTo>
                    <a:pt x="12" y="150"/>
                  </a:lnTo>
                  <a:lnTo>
                    <a:pt x="15" y="151"/>
                  </a:lnTo>
                  <a:lnTo>
                    <a:pt x="1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6" name="Group 65">
            <a:extLst>
              <a:ext uri="{FF2B5EF4-FFF2-40B4-BE49-F238E27FC236}">
                <a16:creationId xmlns:a16="http://schemas.microsoft.com/office/drawing/2014/main" id="{9747132C-BD1B-4733-B97A-F661D3373657}"/>
              </a:ext>
            </a:extLst>
          </p:cNvPr>
          <p:cNvGrpSpPr/>
          <p:nvPr/>
        </p:nvGrpSpPr>
        <p:grpSpPr>
          <a:xfrm>
            <a:off x="7651530" y="4454792"/>
            <a:ext cx="287338" cy="277813"/>
            <a:chOff x="4903788" y="788988"/>
            <a:chExt cx="287338" cy="277813"/>
          </a:xfrm>
          <a:gradFill>
            <a:gsLst>
              <a:gs pos="0">
                <a:srgbClr val="0683B8"/>
              </a:gs>
              <a:gs pos="100000">
                <a:srgbClr val="7030A0"/>
              </a:gs>
            </a:gsLst>
            <a:lin ang="18900000" scaled="1"/>
          </a:gradFill>
        </p:grpSpPr>
        <p:sp>
          <p:nvSpPr>
            <p:cNvPr id="67" name="Freeform 1458">
              <a:extLst>
                <a:ext uri="{FF2B5EF4-FFF2-40B4-BE49-F238E27FC236}">
                  <a16:creationId xmlns:a16="http://schemas.microsoft.com/office/drawing/2014/main" id="{5C252B01-A6B9-4A6D-B0B7-CAF3269146EB}"/>
                </a:ext>
              </a:extLst>
            </p:cNvPr>
            <p:cNvSpPr>
              <a:spLocks/>
            </p:cNvSpPr>
            <p:nvPr/>
          </p:nvSpPr>
          <p:spPr bwMode="auto">
            <a:xfrm>
              <a:off x="4903788" y="788988"/>
              <a:ext cx="287338" cy="200025"/>
            </a:xfrm>
            <a:custGeom>
              <a:avLst/>
              <a:gdLst>
                <a:gd name="T0" fmla="*/ 59 w 904"/>
                <a:gd name="T1" fmla="*/ 0 h 634"/>
                <a:gd name="T2" fmla="*/ 47 w 904"/>
                <a:gd name="T3" fmla="*/ 2 h 634"/>
                <a:gd name="T4" fmla="*/ 36 w 904"/>
                <a:gd name="T5" fmla="*/ 5 h 634"/>
                <a:gd name="T6" fmla="*/ 26 w 904"/>
                <a:gd name="T7" fmla="*/ 11 h 634"/>
                <a:gd name="T8" fmla="*/ 17 w 904"/>
                <a:gd name="T9" fmla="*/ 19 h 634"/>
                <a:gd name="T10" fmla="*/ 9 w 904"/>
                <a:gd name="T11" fmla="*/ 27 h 634"/>
                <a:gd name="T12" fmla="*/ 4 w 904"/>
                <a:gd name="T13" fmla="*/ 37 h 634"/>
                <a:gd name="T14" fmla="*/ 1 w 904"/>
                <a:gd name="T15" fmla="*/ 48 h 634"/>
                <a:gd name="T16" fmla="*/ 0 w 904"/>
                <a:gd name="T17" fmla="*/ 61 h 634"/>
                <a:gd name="T18" fmla="*/ 0 w 904"/>
                <a:gd name="T19" fmla="*/ 579 h 634"/>
                <a:gd name="T20" fmla="*/ 2 w 904"/>
                <a:gd name="T21" fmla="*/ 592 h 634"/>
                <a:gd name="T22" fmla="*/ 6 w 904"/>
                <a:gd name="T23" fmla="*/ 603 h 634"/>
                <a:gd name="T24" fmla="*/ 13 w 904"/>
                <a:gd name="T25" fmla="*/ 613 h 634"/>
                <a:gd name="T26" fmla="*/ 22 w 904"/>
                <a:gd name="T27" fmla="*/ 620 h 634"/>
                <a:gd name="T28" fmla="*/ 30 w 904"/>
                <a:gd name="T29" fmla="*/ 627 h 634"/>
                <a:gd name="T30" fmla="*/ 42 w 904"/>
                <a:gd name="T31" fmla="*/ 631 h 634"/>
                <a:gd name="T32" fmla="*/ 54 w 904"/>
                <a:gd name="T33" fmla="*/ 634 h 634"/>
                <a:gd name="T34" fmla="*/ 391 w 904"/>
                <a:gd name="T35" fmla="*/ 634 h 634"/>
                <a:gd name="T36" fmla="*/ 59 w 904"/>
                <a:gd name="T37" fmla="*/ 574 h 634"/>
                <a:gd name="T38" fmla="*/ 845 w 904"/>
                <a:gd name="T39" fmla="*/ 61 h 634"/>
                <a:gd name="T40" fmla="*/ 723 w 904"/>
                <a:gd name="T41" fmla="*/ 574 h 634"/>
                <a:gd name="T42" fmla="*/ 845 w 904"/>
                <a:gd name="T43" fmla="*/ 634 h 634"/>
                <a:gd name="T44" fmla="*/ 857 w 904"/>
                <a:gd name="T45" fmla="*/ 633 h 634"/>
                <a:gd name="T46" fmla="*/ 868 w 904"/>
                <a:gd name="T47" fmla="*/ 629 h 634"/>
                <a:gd name="T48" fmla="*/ 878 w 904"/>
                <a:gd name="T49" fmla="*/ 624 h 634"/>
                <a:gd name="T50" fmla="*/ 887 w 904"/>
                <a:gd name="T51" fmla="*/ 616 h 634"/>
                <a:gd name="T52" fmla="*/ 894 w 904"/>
                <a:gd name="T53" fmla="*/ 607 h 634"/>
                <a:gd name="T54" fmla="*/ 900 w 904"/>
                <a:gd name="T55" fmla="*/ 597 h 634"/>
                <a:gd name="T56" fmla="*/ 903 w 904"/>
                <a:gd name="T57" fmla="*/ 586 h 634"/>
                <a:gd name="T58" fmla="*/ 904 w 904"/>
                <a:gd name="T59" fmla="*/ 574 h 634"/>
                <a:gd name="T60" fmla="*/ 904 w 904"/>
                <a:gd name="T61" fmla="*/ 55 h 634"/>
                <a:gd name="T62" fmla="*/ 902 w 904"/>
                <a:gd name="T63" fmla="*/ 43 h 634"/>
                <a:gd name="T64" fmla="*/ 898 w 904"/>
                <a:gd name="T65" fmla="*/ 32 h 634"/>
                <a:gd name="T66" fmla="*/ 891 w 904"/>
                <a:gd name="T67" fmla="*/ 22 h 634"/>
                <a:gd name="T68" fmla="*/ 882 w 904"/>
                <a:gd name="T69" fmla="*/ 14 h 634"/>
                <a:gd name="T70" fmla="*/ 873 w 904"/>
                <a:gd name="T71" fmla="*/ 7 h 634"/>
                <a:gd name="T72" fmla="*/ 862 w 904"/>
                <a:gd name="T73" fmla="*/ 3 h 634"/>
                <a:gd name="T74" fmla="*/ 850 w 904"/>
                <a:gd name="T75" fmla="*/ 1 h 634"/>
                <a:gd name="T76" fmla="*/ 845 w 904"/>
                <a:gd name="T77"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04" h="634">
                  <a:moveTo>
                    <a:pt x="845" y="0"/>
                  </a:moveTo>
                  <a:lnTo>
                    <a:pt x="59" y="0"/>
                  </a:lnTo>
                  <a:lnTo>
                    <a:pt x="54" y="1"/>
                  </a:lnTo>
                  <a:lnTo>
                    <a:pt x="47" y="2"/>
                  </a:lnTo>
                  <a:lnTo>
                    <a:pt x="42" y="3"/>
                  </a:lnTo>
                  <a:lnTo>
                    <a:pt x="36" y="5"/>
                  </a:lnTo>
                  <a:lnTo>
                    <a:pt x="30" y="7"/>
                  </a:lnTo>
                  <a:lnTo>
                    <a:pt x="26" y="11"/>
                  </a:lnTo>
                  <a:lnTo>
                    <a:pt x="22" y="14"/>
                  </a:lnTo>
                  <a:lnTo>
                    <a:pt x="17" y="19"/>
                  </a:lnTo>
                  <a:lnTo>
                    <a:pt x="13" y="22"/>
                  </a:lnTo>
                  <a:lnTo>
                    <a:pt x="9" y="27"/>
                  </a:lnTo>
                  <a:lnTo>
                    <a:pt x="6" y="32"/>
                  </a:lnTo>
                  <a:lnTo>
                    <a:pt x="4" y="37"/>
                  </a:lnTo>
                  <a:lnTo>
                    <a:pt x="2" y="43"/>
                  </a:lnTo>
                  <a:lnTo>
                    <a:pt x="1" y="48"/>
                  </a:lnTo>
                  <a:lnTo>
                    <a:pt x="0" y="55"/>
                  </a:lnTo>
                  <a:lnTo>
                    <a:pt x="0" y="61"/>
                  </a:lnTo>
                  <a:lnTo>
                    <a:pt x="0" y="574"/>
                  </a:lnTo>
                  <a:lnTo>
                    <a:pt x="0" y="579"/>
                  </a:lnTo>
                  <a:lnTo>
                    <a:pt x="1" y="586"/>
                  </a:lnTo>
                  <a:lnTo>
                    <a:pt x="2" y="592"/>
                  </a:lnTo>
                  <a:lnTo>
                    <a:pt x="4" y="597"/>
                  </a:lnTo>
                  <a:lnTo>
                    <a:pt x="6" y="603"/>
                  </a:lnTo>
                  <a:lnTo>
                    <a:pt x="9" y="607"/>
                  </a:lnTo>
                  <a:lnTo>
                    <a:pt x="13" y="613"/>
                  </a:lnTo>
                  <a:lnTo>
                    <a:pt x="17" y="616"/>
                  </a:lnTo>
                  <a:lnTo>
                    <a:pt x="22" y="620"/>
                  </a:lnTo>
                  <a:lnTo>
                    <a:pt x="26" y="624"/>
                  </a:lnTo>
                  <a:lnTo>
                    <a:pt x="30" y="627"/>
                  </a:lnTo>
                  <a:lnTo>
                    <a:pt x="36" y="629"/>
                  </a:lnTo>
                  <a:lnTo>
                    <a:pt x="42" y="631"/>
                  </a:lnTo>
                  <a:lnTo>
                    <a:pt x="47" y="633"/>
                  </a:lnTo>
                  <a:lnTo>
                    <a:pt x="54" y="634"/>
                  </a:lnTo>
                  <a:lnTo>
                    <a:pt x="59" y="634"/>
                  </a:lnTo>
                  <a:lnTo>
                    <a:pt x="391" y="634"/>
                  </a:lnTo>
                  <a:lnTo>
                    <a:pt x="391" y="574"/>
                  </a:lnTo>
                  <a:lnTo>
                    <a:pt x="59" y="574"/>
                  </a:lnTo>
                  <a:lnTo>
                    <a:pt x="59" y="61"/>
                  </a:lnTo>
                  <a:lnTo>
                    <a:pt x="845" y="61"/>
                  </a:lnTo>
                  <a:lnTo>
                    <a:pt x="845" y="574"/>
                  </a:lnTo>
                  <a:lnTo>
                    <a:pt x="723" y="574"/>
                  </a:lnTo>
                  <a:lnTo>
                    <a:pt x="723" y="634"/>
                  </a:lnTo>
                  <a:lnTo>
                    <a:pt x="845" y="634"/>
                  </a:lnTo>
                  <a:lnTo>
                    <a:pt x="850" y="634"/>
                  </a:lnTo>
                  <a:lnTo>
                    <a:pt x="857" y="633"/>
                  </a:lnTo>
                  <a:lnTo>
                    <a:pt x="862" y="631"/>
                  </a:lnTo>
                  <a:lnTo>
                    <a:pt x="868" y="629"/>
                  </a:lnTo>
                  <a:lnTo>
                    <a:pt x="873" y="627"/>
                  </a:lnTo>
                  <a:lnTo>
                    <a:pt x="878" y="624"/>
                  </a:lnTo>
                  <a:lnTo>
                    <a:pt x="882" y="620"/>
                  </a:lnTo>
                  <a:lnTo>
                    <a:pt x="887" y="616"/>
                  </a:lnTo>
                  <a:lnTo>
                    <a:pt x="891" y="613"/>
                  </a:lnTo>
                  <a:lnTo>
                    <a:pt x="894" y="607"/>
                  </a:lnTo>
                  <a:lnTo>
                    <a:pt x="898" y="603"/>
                  </a:lnTo>
                  <a:lnTo>
                    <a:pt x="900" y="597"/>
                  </a:lnTo>
                  <a:lnTo>
                    <a:pt x="902" y="592"/>
                  </a:lnTo>
                  <a:lnTo>
                    <a:pt x="903" y="586"/>
                  </a:lnTo>
                  <a:lnTo>
                    <a:pt x="904" y="579"/>
                  </a:lnTo>
                  <a:lnTo>
                    <a:pt x="904" y="574"/>
                  </a:lnTo>
                  <a:lnTo>
                    <a:pt x="904" y="61"/>
                  </a:lnTo>
                  <a:lnTo>
                    <a:pt x="904" y="55"/>
                  </a:lnTo>
                  <a:lnTo>
                    <a:pt x="903" y="48"/>
                  </a:lnTo>
                  <a:lnTo>
                    <a:pt x="902" y="43"/>
                  </a:lnTo>
                  <a:lnTo>
                    <a:pt x="900" y="37"/>
                  </a:lnTo>
                  <a:lnTo>
                    <a:pt x="898" y="32"/>
                  </a:lnTo>
                  <a:lnTo>
                    <a:pt x="894" y="27"/>
                  </a:lnTo>
                  <a:lnTo>
                    <a:pt x="891" y="22"/>
                  </a:lnTo>
                  <a:lnTo>
                    <a:pt x="887" y="19"/>
                  </a:lnTo>
                  <a:lnTo>
                    <a:pt x="882" y="14"/>
                  </a:lnTo>
                  <a:lnTo>
                    <a:pt x="878" y="11"/>
                  </a:lnTo>
                  <a:lnTo>
                    <a:pt x="873" y="7"/>
                  </a:lnTo>
                  <a:lnTo>
                    <a:pt x="868" y="5"/>
                  </a:lnTo>
                  <a:lnTo>
                    <a:pt x="862" y="3"/>
                  </a:lnTo>
                  <a:lnTo>
                    <a:pt x="857" y="2"/>
                  </a:lnTo>
                  <a:lnTo>
                    <a:pt x="850" y="1"/>
                  </a:lnTo>
                  <a:lnTo>
                    <a:pt x="845" y="1"/>
                  </a:lnTo>
                  <a:lnTo>
                    <a:pt x="8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Freeform 1459">
              <a:extLst>
                <a:ext uri="{FF2B5EF4-FFF2-40B4-BE49-F238E27FC236}">
                  <a16:creationId xmlns:a16="http://schemas.microsoft.com/office/drawing/2014/main" id="{FEA63DE6-EF8C-498C-8CEE-AD6541573EE0}"/>
                </a:ext>
              </a:extLst>
            </p:cNvPr>
            <p:cNvSpPr>
              <a:spLocks noEditPoints="1"/>
            </p:cNvSpPr>
            <p:nvPr/>
          </p:nvSpPr>
          <p:spPr bwMode="auto">
            <a:xfrm>
              <a:off x="5037138" y="931863"/>
              <a:ext cx="87313" cy="134938"/>
            </a:xfrm>
            <a:custGeom>
              <a:avLst/>
              <a:gdLst>
                <a:gd name="T0" fmla="*/ 85 w 271"/>
                <a:gd name="T1" fmla="*/ 276 h 423"/>
                <a:gd name="T2" fmla="*/ 90 w 271"/>
                <a:gd name="T3" fmla="*/ 290 h 423"/>
                <a:gd name="T4" fmla="*/ 81 w 271"/>
                <a:gd name="T5" fmla="*/ 301 h 423"/>
                <a:gd name="T6" fmla="*/ 66 w 271"/>
                <a:gd name="T7" fmla="*/ 299 h 423"/>
                <a:gd name="T8" fmla="*/ 60 w 271"/>
                <a:gd name="T9" fmla="*/ 287 h 423"/>
                <a:gd name="T10" fmla="*/ 66 w 271"/>
                <a:gd name="T11" fmla="*/ 275 h 423"/>
                <a:gd name="T12" fmla="*/ 75 w 271"/>
                <a:gd name="T13" fmla="*/ 181 h 423"/>
                <a:gd name="T14" fmla="*/ 87 w 271"/>
                <a:gd name="T15" fmla="*/ 187 h 423"/>
                <a:gd name="T16" fmla="*/ 89 w 271"/>
                <a:gd name="T17" fmla="*/ 202 h 423"/>
                <a:gd name="T18" fmla="*/ 79 w 271"/>
                <a:gd name="T19" fmla="*/ 210 h 423"/>
                <a:gd name="T20" fmla="*/ 64 w 271"/>
                <a:gd name="T21" fmla="*/ 207 h 423"/>
                <a:gd name="T22" fmla="*/ 60 w 271"/>
                <a:gd name="T23" fmla="*/ 193 h 423"/>
                <a:gd name="T24" fmla="*/ 70 w 271"/>
                <a:gd name="T25" fmla="*/ 183 h 423"/>
                <a:gd name="T26" fmla="*/ 81 w 271"/>
                <a:gd name="T27" fmla="*/ 92 h 423"/>
                <a:gd name="T28" fmla="*/ 90 w 271"/>
                <a:gd name="T29" fmla="*/ 103 h 423"/>
                <a:gd name="T30" fmla="*/ 85 w 271"/>
                <a:gd name="T31" fmla="*/ 116 h 423"/>
                <a:gd name="T32" fmla="*/ 72 w 271"/>
                <a:gd name="T33" fmla="*/ 121 h 423"/>
                <a:gd name="T34" fmla="*/ 61 w 271"/>
                <a:gd name="T35" fmla="*/ 112 h 423"/>
                <a:gd name="T36" fmla="*/ 63 w 271"/>
                <a:gd name="T37" fmla="*/ 98 h 423"/>
                <a:gd name="T38" fmla="*/ 75 w 271"/>
                <a:gd name="T39" fmla="*/ 91 h 423"/>
                <a:gd name="T40" fmla="*/ 144 w 271"/>
                <a:gd name="T41" fmla="*/ 275 h 423"/>
                <a:gd name="T42" fmla="*/ 150 w 271"/>
                <a:gd name="T43" fmla="*/ 287 h 423"/>
                <a:gd name="T44" fmla="*/ 144 w 271"/>
                <a:gd name="T45" fmla="*/ 299 h 423"/>
                <a:gd name="T46" fmla="*/ 129 w 271"/>
                <a:gd name="T47" fmla="*/ 300 h 423"/>
                <a:gd name="T48" fmla="*/ 121 w 271"/>
                <a:gd name="T49" fmla="*/ 290 h 423"/>
                <a:gd name="T50" fmla="*/ 125 w 271"/>
                <a:gd name="T51" fmla="*/ 276 h 423"/>
                <a:gd name="T52" fmla="*/ 135 w 271"/>
                <a:gd name="T53" fmla="*/ 271 h 423"/>
                <a:gd name="T54" fmla="*/ 146 w 271"/>
                <a:gd name="T55" fmla="*/ 185 h 423"/>
                <a:gd name="T56" fmla="*/ 150 w 271"/>
                <a:gd name="T57" fmla="*/ 199 h 423"/>
                <a:gd name="T58" fmla="*/ 142 w 271"/>
                <a:gd name="T59" fmla="*/ 210 h 423"/>
                <a:gd name="T60" fmla="*/ 127 w 271"/>
                <a:gd name="T61" fmla="*/ 208 h 423"/>
                <a:gd name="T62" fmla="*/ 121 w 271"/>
                <a:gd name="T63" fmla="*/ 196 h 423"/>
                <a:gd name="T64" fmla="*/ 127 w 271"/>
                <a:gd name="T65" fmla="*/ 184 h 423"/>
                <a:gd name="T66" fmla="*/ 138 w 271"/>
                <a:gd name="T67" fmla="*/ 91 h 423"/>
                <a:gd name="T68" fmla="*/ 149 w 271"/>
                <a:gd name="T69" fmla="*/ 100 h 423"/>
                <a:gd name="T70" fmla="*/ 148 w 271"/>
                <a:gd name="T71" fmla="*/ 114 h 423"/>
                <a:gd name="T72" fmla="*/ 135 w 271"/>
                <a:gd name="T73" fmla="*/ 121 h 423"/>
                <a:gd name="T74" fmla="*/ 123 w 271"/>
                <a:gd name="T75" fmla="*/ 114 h 423"/>
                <a:gd name="T76" fmla="*/ 122 w 271"/>
                <a:gd name="T77" fmla="*/ 100 h 423"/>
                <a:gd name="T78" fmla="*/ 133 w 271"/>
                <a:gd name="T79" fmla="*/ 91 h 423"/>
                <a:gd name="T80" fmla="*/ 201 w 271"/>
                <a:gd name="T81" fmla="*/ 272 h 423"/>
                <a:gd name="T82" fmla="*/ 210 w 271"/>
                <a:gd name="T83" fmla="*/ 283 h 423"/>
                <a:gd name="T84" fmla="*/ 207 w 271"/>
                <a:gd name="T85" fmla="*/ 298 h 423"/>
                <a:gd name="T86" fmla="*/ 192 w 271"/>
                <a:gd name="T87" fmla="*/ 301 h 423"/>
                <a:gd name="T88" fmla="*/ 181 w 271"/>
                <a:gd name="T89" fmla="*/ 292 h 423"/>
                <a:gd name="T90" fmla="*/ 184 w 271"/>
                <a:gd name="T91" fmla="*/ 278 h 423"/>
                <a:gd name="T92" fmla="*/ 196 w 271"/>
                <a:gd name="T93" fmla="*/ 271 h 423"/>
                <a:gd name="T94" fmla="*/ 205 w 271"/>
                <a:gd name="T95" fmla="*/ 184 h 423"/>
                <a:gd name="T96" fmla="*/ 211 w 271"/>
                <a:gd name="T97" fmla="*/ 196 h 423"/>
                <a:gd name="T98" fmla="*/ 205 w 271"/>
                <a:gd name="T99" fmla="*/ 208 h 423"/>
                <a:gd name="T100" fmla="*/ 190 w 271"/>
                <a:gd name="T101" fmla="*/ 210 h 423"/>
                <a:gd name="T102" fmla="*/ 181 w 271"/>
                <a:gd name="T103" fmla="*/ 199 h 423"/>
                <a:gd name="T104" fmla="*/ 185 w 271"/>
                <a:gd name="T105" fmla="*/ 185 h 423"/>
                <a:gd name="T106" fmla="*/ 196 w 271"/>
                <a:gd name="T107" fmla="*/ 91 h 423"/>
                <a:gd name="T108" fmla="*/ 208 w 271"/>
                <a:gd name="T109" fmla="*/ 98 h 423"/>
                <a:gd name="T110" fmla="*/ 210 w 271"/>
                <a:gd name="T111" fmla="*/ 112 h 423"/>
                <a:gd name="T112" fmla="*/ 199 w 271"/>
                <a:gd name="T113" fmla="*/ 121 h 423"/>
                <a:gd name="T114" fmla="*/ 185 w 271"/>
                <a:gd name="T115" fmla="*/ 116 h 423"/>
                <a:gd name="T116" fmla="*/ 181 w 271"/>
                <a:gd name="T117" fmla="*/ 102 h 423"/>
                <a:gd name="T118" fmla="*/ 190 w 271"/>
                <a:gd name="T119" fmla="*/ 92 h 423"/>
                <a:gd name="T120" fmla="*/ 271 w 271"/>
                <a:gd name="T121" fmla="*/ 4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1" h="423">
                  <a:moveTo>
                    <a:pt x="75" y="271"/>
                  </a:moveTo>
                  <a:lnTo>
                    <a:pt x="79" y="271"/>
                  </a:lnTo>
                  <a:lnTo>
                    <a:pt x="81" y="272"/>
                  </a:lnTo>
                  <a:lnTo>
                    <a:pt x="83" y="275"/>
                  </a:lnTo>
                  <a:lnTo>
                    <a:pt x="85" y="276"/>
                  </a:lnTo>
                  <a:lnTo>
                    <a:pt x="87" y="278"/>
                  </a:lnTo>
                  <a:lnTo>
                    <a:pt x="89" y="281"/>
                  </a:lnTo>
                  <a:lnTo>
                    <a:pt x="90" y="283"/>
                  </a:lnTo>
                  <a:lnTo>
                    <a:pt x="91" y="287"/>
                  </a:lnTo>
                  <a:lnTo>
                    <a:pt x="90" y="290"/>
                  </a:lnTo>
                  <a:lnTo>
                    <a:pt x="89" y="292"/>
                  </a:lnTo>
                  <a:lnTo>
                    <a:pt x="87" y="296"/>
                  </a:lnTo>
                  <a:lnTo>
                    <a:pt x="85" y="298"/>
                  </a:lnTo>
                  <a:lnTo>
                    <a:pt x="83" y="299"/>
                  </a:lnTo>
                  <a:lnTo>
                    <a:pt x="81" y="301"/>
                  </a:lnTo>
                  <a:lnTo>
                    <a:pt x="79" y="301"/>
                  </a:lnTo>
                  <a:lnTo>
                    <a:pt x="75" y="302"/>
                  </a:lnTo>
                  <a:lnTo>
                    <a:pt x="72" y="301"/>
                  </a:lnTo>
                  <a:lnTo>
                    <a:pt x="70" y="300"/>
                  </a:lnTo>
                  <a:lnTo>
                    <a:pt x="66" y="299"/>
                  </a:lnTo>
                  <a:lnTo>
                    <a:pt x="64" y="298"/>
                  </a:lnTo>
                  <a:lnTo>
                    <a:pt x="63" y="296"/>
                  </a:lnTo>
                  <a:lnTo>
                    <a:pt x="61" y="292"/>
                  </a:lnTo>
                  <a:lnTo>
                    <a:pt x="60" y="290"/>
                  </a:lnTo>
                  <a:lnTo>
                    <a:pt x="60" y="287"/>
                  </a:lnTo>
                  <a:lnTo>
                    <a:pt x="60" y="283"/>
                  </a:lnTo>
                  <a:lnTo>
                    <a:pt x="61" y="281"/>
                  </a:lnTo>
                  <a:lnTo>
                    <a:pt x="63" y="278"/>
                  </a:lnTo>
                  <a:lnTo>
                    <a:pt x="64" y="276"/>
                  </a:lnTo>
                  <a:lnTo>
                    <a:pt x="66" y="275"/>
                  </a:lnTo>
                  <a:lnTo>
                    <a:pt x="70" y="272"/>
                  </a:lnTo>
                  <a:lnTo>
                    <a:pt x="72" y="272"/>
                  </a:lnTo>
                  <a:lnTo>
                    <a:pt x="75" y="271"/>
                  </a:lnTo>
                  <a:lnTo>
                    <a:pt x="75" y="271"/>
                  </a:lnTo>
                  <a:close/>
                  <a:moveTo>
                    <a:pt x="75" y="181"/>
                  </a:moveTo>
                  <a:lnTo>
                    <a:pt x="79" y="182"/>
                  </a:lnTo>
                  <a:lnTo>
                    <a:pt x="81" y="183"/>
                  </a:lnTo>
                  <a:lnTo>
                    <a:pt x="83" y="184"/>
                  </a:lnTo>
                  <a:lnTo>
                    <a:pt x="85" y="185"/>
                  </a:lnTo>
                  <a:lnTo>
                    <a:pt x="87" y="187"/>
                  </a:lnTo>
                  <a:lnTo>
                    <a:pt x="89" y="191"/>
                  </a:lnTo>
                  <a:lnTo>
                    <a:pt x="90" y="193"/>
                  </a:lnTo>
                  <a:lnTo>
                    <a:pt x="91" y="196"/>
                  </a:lnTo>
                  <a:lnTo>
                    <a:pt x="90" y="199"/>
                  </a:lnTo>
                  <a:lnTo>
                    <a:pt x="89" y="202"/>
                  </a:lnTo>
                  <a:lnTo>
                    <a:pt x="87" y="205"/>
                  </a:lnTo>
                  <a:lnTo>
                    <a:pt x="85" y="207"/>
                  </a:lnTo>
                  <a:lnTo>
                    <a:pt x="83" y="208"/>
                  </a:lnTo>
                  <a:lnTo>
                    <a:pt x="81" y="210"/>
                  </a:lnTo>
                  <a:lnTo>
                    <a:pt x="79" y="210"/>
                  </a:lnTo>
                  <a:lnTo>
                    <a:pt x="75" y="212"/>
                  </a:lnTo>
                  <a:lnTo>
                    <a:pt x="72" y="210"/>
                  </a:lnTo>
                  <a:lnTo>
                    <a:pt x="70" y="210"/>
                  </a:lnTo>
                  <a:lnTo>
                    <a:pt x="66" y="208"/>
                  </a:lnTo>
                  <a:lnTo>
                    <a:pt x="64" y="207"/>
                  </a:lnTo>
                  <a:lnTo>
                    <a:pt x="63" y="205"/>
                  </a:lnTo>
                  <a:lnTo>
                    <a:pt x="61" y="202"/>
                  </a:lnTo>
                  <a:lnTo>
                    <a:pt x="60" y="199"/>
                  </a:lnTo>
                  <a:lnTo>
                    <a:pt x="60" y="196"/>
                  </a:lnTo>
                  <a:lnTo>
                    <a:pt x="60" y="193"/>
                  </a:lnTo>
                  <a:lnTo>
                    <a:pt x="61" y="191"/>
                  </a:lnTo>
                  <a:lnTo>
                    <a:pt x="63" y="187"/>
                  </a:lnTo>
                  <a:lnTo>
                    <a:pt x="64" y="185"/>
                  </a:lnTo>
                  <a:lnTo>
                    <a:pt x="66" y="184"/>
                  </a:lnTo>
                  <a:lnTo>
                    <a:pt x="70" y="183"/>
                  </a:lnTo>
                  <a:lnTo>
                    <a:pt x="72" y="182"/>
                  </a:lnTo>
                  <a:lnTo>
                    <a:pt x="75" y="181"/>
                  </a:lnTo>
                  <a:close/>
                  <a:moveTo>
                    <a:pt x="75" y="91"/>
                  </a:moveTo>
                  <a:lnTo>
                    <a:pt x="79" y="91"/>
                  </a:lnTo>
                  <a:lnTo>
                    <a:pt x="81" y="92"/>
                  </a:lnTo>
                  <a:lnTo>
                    <a:pt x="83" y="93"/>
                  </a:lnTo>
                  <a:lnTo>
                    <a:pt x="85" y="95"/>
                  </a:lnTo>
                  <a:lnTo>
                    <a:pt x="87" y="98"/>
                  </a:lnTo>
                  <a:lnTo>
                    <a:pt x="89" y="100"/>
                  </a:lnTo>
                  <a:lnTo>
                    <a:pt x="90" y="103"/>
                  </a:lnTo>
                  <a:lnTo>
                    <a:pt x="91" y="105"/>
                  </a:lnTo>
                  <a:lnTo>
                    <a:pt x="90" y="109"/>
                  </a:lnTo>
                  <a:lnTo>
                    <a:pt x="89" y="112"/>
                  </a:lnTo>
                  <a:lnTo>
                    <a:pt x="87" y="114"/>
                  </a:lnTo>
                  <a:lnTo>
                    <a:pt x="85" y="116"/>
                  </a:lnTo>
                  <a:lnTo>
                    <a:pt x="83" y="119"/>
                  </a:lnTo>
                  <a:lnTo>
                    <a:pt x="81" y="120"/>
                  </a:lnTo>
                  <a:lnTo>
                    <a:pt x="79" y="121"/>
                  </a:lnTo>
                  <a:lnTo>
                    <a:pt x="75" y="121"/>
                  </a:lnTo>
                  <a:lnTo>
                    <a:pt x="72" y="121"/>
                  </a:lnTo>
                  <a:lnTo>
                    <a:pt x="70" y="120"/>
                  </a:lnTo>
                  <a:lnTo>
                    <a:pt x="66" y="119"/>
                  </a:lnTo>
                  <a:lnTo>
                    <a:pt x="64" y="116"/>
                  </a:lnTo>
                  <a:lnTo>
                    <a:pt x="63" y="114"/>
                  </a:lnTo>
                  <a:lnTo>
                    <a:pt x="61" y="112"/>
                  </a:lnTo>
                  <a:lnTo>
                    <a:pt x="60" y="109"/>
                  </a:lnTo>
                  <a:lnTo>
                    <a:pt x="60" y="105"/>
                  </a:lnTo>
                  <a:lnTo>
                    <a:pt x="60" y="102"/>
                  </a:lnTo>
                  <a:lnTo>
                    <a:pt x="61" y="100"/>
                  </a:lnTo>
                  <a:lnTo>
                    <a:pt x="63" y="98"/>
                  </a:lnTo>
                  <a:lnTo>
                    <a:pt x="64" y="95"/>
                  </a:lnTo>
                  <a:lnTo>
                    <a:pt x="66" y="93"/>
                  </a:lnTo>
                  <a:lnTo>
                    <a:pt x="70" y="92"/>
                  </a:lnTo>
                  <a:lnTo>
                    <a:pt x="72" y="91"/>
                  </a:lnTo>
                  <a:lnTo>
                    <a:pt x="75" y="91"/>
                  </a:lnTo>
                  <a:lnTo>
                    <a:pt x="75" y="91"/>
                  </a:lnTo>
                  <a:close/>
                  <a:moveTo>
                    <a:pt x="135" y="271"/>
                  </a:moveTo>
                  <a:lnTo>
                    <a:pt x="138" y="271"/>
                  </a:lnTo>
                  <a:lnTo>
                    <a:pt x="142" y="272"/>
                  </a:lnTo>
                  <a:lnTo>
                    <a:pt x="144" y="275"/>
                  </a:lnTo>
                  <a:lnTo>
                    <a:pt x="146" y="276"/>
                  </a:lnTo>
                  <a:lnTo>
                    <a:pt x="148" y="278"/>
                  </a:lnTo>
                  <a:lnTo>
                    <a:pt x="149" y="281"/>
                  </a:lnTo>
                  <a:lnTo>
                    <a:pt x="150" y="283"/>
                  </a:lnTo>
                  <a:lnTo>
                    <a:pt x="150" y="287"/>
                  </a:lnTo>
                  <a:lnTo>
                    <a:pt x="150" y="290"/>
                  </a:lnTo>
                  <a:lnTo>
                    <a:pt x="149" y="292"/>
                  </a:lnTo>
                  <a:lnTo>
                    <a:pt x="148" y="296"/>
                  </a:lnTo>
                  <a:lnTo>
                    <a:pt x="146" y="298"/>
                  </a:lnTo>
                  <a:lnTo>
                    <a:pt x="144" y="299"/>
                  </a:lnTo>
                  <a:lnTo>
                    <a:pt x="142" y="301"/>
                  </a:lnTo>
                  <a:lnTo>
                    <a:pt x="138" y="301"/>
                  </a:lnTo>
                  <a:lnTo>
                    <a:pt x="135" y="302"/>
                  </a:lnTo>
                  <a:lnTo>
                    <a:pt x="133" y="301"/>
                  </a:lnTo>
                  <a:lnTo>
                    <a:pt x="129" y="300"/>
                  </a:lnTo>
                  <a:lnTo>
                    <a:pt x="127" y="299"/>
                  </a:lnTo>
                  <a:lnTo>
                    <a:pt x="125" y="298"/>
                  </a:lnTo>
                  <a:lnTo>
                    <a:pt x="123" y="296"/>
                  </a:lnTo>
                  <a:lnTo>
                    <a:pt x="122" y="292"/>
                  </a:lnTo>
                  <a:lnTo>
                    <a:pt x="121" y="290"/>
                  </a:lnTo>
                  <a:lnTo>
                    <a:pt x="121" y="287"/>
                  </a:lnTo>
                  <a:lnTo>
                    <a:pt x="121" y="283"/>
                  </a:lnTo>
                  <a:lnTo>
                    <a:pt x="122" y="281"/>
                  </a:lnTo>
                  <a:lnTo>
                    <a:pt x="123" y="278"/>
                  </a:lnTo>
                  <a:lnTo>
                    <a:pt x="125" y="276"/>
                  </a:lnTo>
                  <a:lnTo>
                    <a:pt x="127" y="275"/>
                  </a:lnTo>
                  <a:lnTo>
                    <a:pt x="129" y="272"/>
                  </a:lnTo>
                  <a:lnTo>
                    <a:pt x="133" y="272"/>
                  </a:lnTo>
                  <a:lnTo>
                    <a:pt x="135" y="271"/>
                  </a:lnTo>
                  <a:lnTo>
                    <a:pt x="135" y="271"/>
                  </a:lnTo>
                  <a:close/>
                  <a:moveTo>
                    <a:pt x="135" y="181"/>
                  </a:moveTo>
                  <a:lnTo>
                    <a:pt x="138" y="182"/>
                  </a:lnTo>
                  <a:lnTo>
                    <a:pt x="142" y="183"/>
                  </a:lnTo>
                  <a:lnTo>
                    <a:pt x="144" y="184"/>
                  </a:lnTo>
                  <a:lnTo>
                    <a:pt x="146" y="185"/>
                  </a:lnTo>
                  <a:lnTo>
                    <a:pt x="148" y="187"/>
                  </a:lnTo>
                  <a:lnTo>
                    <a:pt x="149" y="191"/>
                  </a:lnTo>
                  <a:lnTo>
                    <a:pt x="150" y="193"/>
                  </a:lnTo>
                  <a:lnTo>
                    <a:pt x="150" y="196"/>
                  </a:lnTo>
                  <a:lnTo>
                    <a:pt x="150" y="199"/>
                  </a:lnTo>
                  <a:lnTo>
                    <a:pt x="149" y="202"/>
                  </a:lnTo>
                  <a:lnTo>
                    <a:pt x="148" y="205"/>
                  </a:lnTo>
                  <a:lnTo>
                    <a:pt x="146" y="207"/>
                  </a:lnTo>
                  <a:lnTo>
                    <a:pt x="144" y="208"/>
                  </a:lnTo>
                  <a:lnTo>
                    <a:pt x="142" y="210"/>
                  </a:lnTo>
                  <a:lnTo>
                    <a:pt x="138" y="210"/>
                  </a:lnTo>
                  <a:lnTo>
                    <a:pt x="135" y="212"/>
                  </a:lnTo>
                  <a:lnTo>
                    <a:pt x="133" y="210"/>
                  </a:lnTo>
                  <a:lnTo>
                    <a:pt x="129" y="210"/>
                  </a:lnTo>
                  <a:lnTo>
                    <a:pt x="127" y="208"/>
                  </a:lnTo>
                  <a:lnTo>
                    <a:pt x="125" y="207"/>
                  </a:lnTo>
                  <a:lnTo>
                    <a:pt x="123" y="205"/>
                  </a:lnTo>
                  <a:lnTo>
                    <a:pt x="122" y="202"/>
                  </a:lnTo>
                  <a:lnTo>
                    <a:pt x="121" y="199"/>
                  </a:lnTo>
                  <a:lnTo>
                    <a:pt x="121" y="196"/>
                  </a:lnTo>
                  <a:lnTo>
                    <a:pt x="121" y="193"/>
                  </a:lnTo>
                  <a:lnTo>
                    <a:pt x="122" y="191"/>
                  </a:lnTo>
                  <a:lnTo>
                    <a:pt x="123" y="187"/>
                  </a:lnTo>
                  <a:lnTo>
                    <a:pt x="125" y="185"/>
                  </a:lnTo>
                  <a:lnTo>
                    <a:pt x="127" y="184"/>
                  </a:lnTo>
                  <a:lnTo>
                    <a:pt x="129" y="183"/>
                  </a:lnTo>
                  <a:lnTo>
                    <a:pt x="133" y="182"/>
                  </a:lnTo>
                  <a:lnTo>
                    <a:pt x="135" y="181"/>
                  </a:lnTo>
                  <a:close/>
                  <a:moveTo>
                    <a:pt x="135" y="91"/>
                  </a:moveTo>
                  <a:lnTo>
                    <a:pt x="138" y="91"/>
                  </a:lnTo>
                  <a:lnTo>
                    <a:pt x="142" y="92"/>
                  </a:lnTo>
                  <a:lnTo>
                    <a:pt x="144" y="93"/>
                  </a:lnTo>
                  <a:lnTo>
                    <a:pt x="146" y="95"/>
                  </a:lnTo>
                  <a:lnTo>
                    <a:pt x="148" y="98"/>
                  </a:lnTo>
                  <a:lnTo>
                    <a:pt x="149" y="100"/>
                  </a:lnTo>
                  <a:lnTo>
                    <a:pt x="150" y="103"/>
                  </a:lnTo>
                  <a:lnTo>
                    <a:pt x="150" y="105"/>
                  </a:lnTo>
                  <a:lnTo>
                    <a:pt x="150" y="109"/>
                  </a:lnTo>
                  <a:lnTo>
                    <a:pt x="149" y="112"/>
                  </a:lnTo>
                  <a:lnTo>
                    <a:pt x="148" y="114"/>
                  </a:lnTo>
                  <a:lnTo>
                    <a:pt x="146" y="116"/>
                  </a:lnTo>
                  <a:lnTo>
                    <a:pt x="144" y="119"/>
                  </a:lnTo>
                  <a:lnTo>
                    <a:pt x="142" y="120"/>
                  </a:lnTo>
                  <a:lnTo>
                    <a:pt x="138" y="121"/>
                  </a:lnTo>
                  <a:lnTo>
                    <a:pt x="135" y="121"/>
                  </a:lnTo>
                  <a:lnTo>
                    <a:pt x="133" y="121"/>
                  </a:lnTo>
                  <a:lnTo>
                    <a:pt x="129" y="120"/>
                  </a:lnTo>
                  <a:lnTo>
                    <a:pt x="127" y="119"/>
                  </a:lnTo>
                  <a:lnTo>
                    <a:pt x="125" y="116"/>
                  </a:lnTo>
                  <a:lnTo>
                    <a:pt x="123" y="114"/>
                  </a:lnTo>
                  <a:lnTo>
                    <a:pt x="122" y="112"/>
                  </a:lnTo>
                  <a:lnTo>
                    <a:pt x="121" y="109"/>
                  </a:lnTo>
                  <a:lnTo>
                    <a:pt x="121" y="105"/>
                  </a:lnTo>
                  <a:lnTo>
                    <a:pt x="121" y="102"/>
                  </a:lnTo>
                  <a:lnTo>
                    <a:pt x="122" y="100"/>
                  </a:lnTo>
                  <a:lnTo>
                    <a:pt x="123" y="98"/>
                  </a:lnTo>
                  <a:lnTo>
                    <a:pt x="125" y="95"/>
                  </a:lnTo>
                  <a:lnTo>
                    <a:pt x="127" y="93"/>
                  </a:lnTo>
                  <a:lnTo>
                    <a:pt x="129" y="92"/>
                  </a:lnTo>
                  <a:lnTo>
                    <a:pt x="133" y="91"/>
                  </a:lnTo>
                  <a:lnTo>
                    <a:pt x="135" y="91"/>
                  </a:lnTo>
                  <a:lnTo>
                    <a:pt x="135" y="91"/>
                  </a:lnTo>
                  <a:close/>
                  <a:moveTo>
                    <a:pt x="196" y="271"/>
                  </a:moveTo>
                  <a:lnTo>
                    <a:pt x="199" y="271"/>
                  </a:lnTo>
                  <a:lnTo>
                    <a:pt x="201" y="272"/>
                  </a:lnTo>
                  <a:lnTo>
                    <a:pt x="205" y="275"/>
                  </a:lnTo>
                  <a:lnTo>
                    <a:pt x="207" y="276"/>
                  </a:lnTo>
                  <a:lnTo>
                    <a:pt x="208" y="278"/>
                  </a:lnTo>
                  <a:lnTo>
                    <a:pt x="210" y="281"/>
                  </a:lnTo>
                  <a:lnTo>
                    <a:pt x="210" y="283"/>
                  </a:lnTo>
                  <a:lnTo>
                    <a:pt x="211" y="287"/>
                  </a:lnTo>
                  <a:lnTo>
                    <a:pt x="210" y="290"/>
                  </a:lnTo>
                  <a:lnTo>
                    <a:pt x="210" y="292"/>
                  </a:lnTo>
                  <a:lnTo>
                    <a:pt x="208" y="296"/>
                  </a:lnTo>
                  <a:lnTo>
                    <a:pt x="207" y="298"/>
                  </a:lnTo>
                  <a:lnTo>
                    <a:pt x="205" y="299"/>
                  </a:lnTo>
                  <a:lnTo>
                    <a:pt x="201" y="301"/>
                  </a:lnTo>
                  <a:lnTo>
                    <a:pt x="199" y="301"/>
                  </a:lnTo>
                  <a:lnTo>
                    <a:pt x="196" y="302"/>
                  </a:lnTo>
                  <a:lnTo>
                    <a:pt x="192" y="301"/>
                  </a:lnTo>
                  <a:lnTo>
                    <a:pt x="190" y="300"/>
                  </a:lnTo>
                  <a:lnTo>
                    <a:pt x="187" y="299"/>
                  </a:lnTo>
                  <a:lnTo>
                    <a:pt x="185" y="298"/>
                  </a:lnTo>
                  <a:lnTo>
                    <a:pt x="184" y="296"/>
                  </a:lnTo>
                  <a:lnTo>
                    <a:pt x="181" y="292"/>
                  </a:lnTo>
                  <a:lnTo>
                    <a:pt x="181" y="290"/>
                  </a:lnTo>
                  <a:lnTo>
                    <a:pt x="180" y="287"/>
                  </a:lnTo>
                  <a:lnTo>
                    <a:pt x="181" y="283"/>
                  </a:lnTo>
                  <a:lnTo>
                    <a:pt x="181" y="281"/>
                  </a:lnTo>
                  <a:lnTo>
                    <a:pt x="184" y="278"/>
                  </a:lnTo>
                  <a:lnTo>
                    <a:pt x="185" y="276"/>
                  </a:lnTo>
                  <a:lnTo>
                    <a:pt x="187" y="275"/>
                  </a:lnTo>
                  <a:lnTo>
                    <a:pt x="190" y="272"/>
                  </a:lnTo>
                  <a:lnTo>
                    <a:pt x="192" y="272"/>
                  </a:lnTo>
                  <a:lnTo>
                    <a:pt x="196" y="271"/>
                  </a:lnTo>
                  <a:lnTo>
                    <a:pt x="196" y="271"/>
                  </a:lnTo>
                  <a:close/>
                  <a:moveTo>
                    <a:pt x="196" y="181"/>
                  </a:moveTo>
                  <a:lnTo>
                    <a:pt x="199" y="182"/>
                  </a:lnTo>
                  <a:lnTo>
                    <a:pt x="201" y="183"/>
                  </a:lnTo>
                  <a:lnTo>
                    <a:pt x="205" y="184"/>
                  </a:lnTo>
                  <a:lnTo>
                    <a:pt x="207" y="185"/>
                  </a:lnTo>
                  <a:lnTo>
                    <a:pt x="208" y="187"/>
                  </a:lnTo>
                  <a:lnTo>
                    <a:pt x="210" y="191"/>
                  </a:lnTo>
                  <a:lnTo>
                    <a:pt x="210" y="193"/>
                  </a:lnTo>
                  <a:lnTo>
                    <a:pt x="211" y="196"/>
                  </a:lnTo>
                  <a:lnTo>
                    <a:pt x="210" y="199"/>
                  </a:lnTo>
                  <a:lnTo>
                    <a:pt x="210" y="202"/>
                  </a:lnTo>
                  <a:lnTo>
                    <a:pt x="208" y="205"/>
                  </a:lnTo>
                  <a:lnTo>
                    <a:pt x="207" y="207"/>
                  </a:lnTo>
                  <a:lnTo>
                    <a:pt x="205" y="208"/>
                  </a:lnTo>
                  <a:lnTo>
                    <a:pt x="201" y="210"/>
                  </a:lnTo>
                  <a:lnTo>
                    <a:pt x="199" y="210"/>
                  </a:lnTo>
                  <a:lnTo>
                    <a:pt x="196" y="212"/>
                  </a:lnTo>
                  <a:lnTo>
                    <a:pt x="192" y="210"/>
                  </a:lnTo>
                  <a:lnTo>
                    <a:pt x="190" y="210"/>
                  </a:lnTo>
                  <a:lnTo>
                    <a:pt x="187" y="208"/>
                  </a:lnTo>
                  <a:lnTo>
                    <a:pt x="185" y="207"/>
                  </a:lnTo>
                  <a:lnTo>
                    <a:pt x="184" y="205"/>
                  </a:lnTo>
                  <a:lnTo>
                    <a:pt x="181" y="202"/>
                  </a:lnTo>
                  <a:lnTo>
                    <a:pt x="181" y="199"/>
                  </a:lnTo>
                  <a:lnTo>
                    <a:pt x="180" y="196"/>
                  </a:lnTo>
                  <a:lnTo>
                    <a:pt x="181" y="193"/>
                  </a:lnTo>
                  <a:lnTo>
                    <a:pt x="181" y="191"/>
                  </a:lnTo>
                  <a:lnTo>
                    <a:pt x="184" y="187"/>
                  </a:lnTo>
                  <a:lnTo>
                    <a:pt x="185" y="185"/>
                  </a:lnTo>
                  <a:lnTo>
                    <a:pt x="187" y="184"/>
                  </a:lnTo>
                  <a:lnTo>
                    <a:pt x="190" y="183"/>
                  </a:lnTo>
                  <a:lnTo>
                    <a:pt x="192" y="182"/>
                  </a:lnTo>
                  <a:lnTo>
                    <a:pt x="196" y="181"/>
                  </a:lnTo>
                  <a:close/>
                  <a:moveTo>
                    <a:pt x="196" y="91"/>
                  </a:moveTo>
                  <a:lnTo>
                    <a:pt x="199" y="91"/>
                  </a:lnTo>
                  <a:lnTo>
                    <a:pt x="201" y="92"/>
                  </a:lnTo>
                  <a:lnTo>
                    <a:pt x="205" y="93"/>
                  </a:lnTo>
                  <a:lnTo>
                    <a:pt x="207" y="95"/>
                  </a:lnTo>
                  <a:lnTo>
                    <a:pt x="208" y="98"/>
                  </a:lnTo>
                  <a:lnTo>
                    <a:pt x="210" y="100"/>
                  </a:lnTo>
                  <a:lnTo>
                    <a:pt x="210" y="103"/>
                  </a:lnTo>
                  <a:lnTo>
                    <a:pt x="211" y="105"/>
                  </a:lnTo>
                  <a:lnTo>
                    <a:pt x="210" y="109"/>
                  </a:lnTo>
                  <a:lnTo>
                    <a:pt x="210" y="112"/>
                  </a:lnTo>
                  <a:lnTo>
                    <a:pt x="208" y="114"/>
                  </a:lnTo>
                  <a:lnTo>
                    <a:pt x="207" y="116"/>
                  </a:lnTo>
                  <a:lnTo>
                    <a:pt x="205" y="119"/>
                  </a:lnTo>
                  <a:lnTo>
                    <a:pt x="201" y="120"/>
                  </a:lnTo>
                  <a:lnTo>
                    <a:pt x="199" y="121"/>
                  </a:lnTo>
                  <a:lnTo>
                    <a:pt x="196" y="121"/>
                  </a:lnTo>
                  <a:lnTo>
                    <a:pt x="192" y="121"/>
                  </a:lnTo>
                  <a:lnTo>
                    <a:pt x="190" y="120"/>
                  </a:lnTo>
                  <a:lnTo>
                    <a:pt x="187" y="119"/>
                  </a:lnTo>
                  <a:lnTo>
                    <a:pt x="185" y="116"/>
                  </a:lnTo>
                  <a:lnTo>
                    <a:pt x="184" y="114"/>
                  </a:lnTo>
                  <a:lnTo>
                    <a:pt x="181" y="112"/>
                  </a:lnTo>
                  <a:lnTo>
                    <a:pt x="181" y="109"/>
                  </a:lnTo>
                  <a:lnTo>
                    <a:pt x="180" y="105"/>
                  </a:lnTo>
                  <a:lnTo>
                    <a:pt x="181" y="102"/>
                  </a:lnTo>
                  <a:lnTo>
                    <a:pt x="181" y="100"/>
                  </a:lnTo>
                  <a:lnTo>
                    <a:pt x="184" y="98"/>
                  </a:lnTo>
                  <a:lnTo>
                    <a:pt x="185" y="95"/>
                  </a:lnTo>
                  <a:lnTo>
                    <a:pt x="187" y="93"/>
                  </a:lnTo>
                  <a:lnTo>
                    <a:pt x="190" y="92"/>
                  </a:lnTo>
                  <a:lnTo>
                    <a:pt x="192" y="91"/>
                  </a:lnTo>
                  <a:lnTo>
                    <a:pt x="196" y="91"/>
                  </a:lnTo>
                  <a:lnTo>
                    <a:pt x="196" y="91"/>
                  </a:lnTo>
                  <a:close/>
                  <a:moveTo>
                    <a:pt x="0" y="423"/>
                  </a:moveTo>
                  <a:lnTo>
                    <a:pt x="271" y="423"/>
                  </a:lnTo>
                  <a:lnTo>
                    <a:pt x="271" y="0"/>
                  </a:lnTo>
                  <a:lnTo>
                    <a:pt x="0" y="0"/>
                  </a:lnTo>
                  <a:lnTo>
                    <a:pt x="0" y="4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Freeform 1460">
              <a:extLst>
                <a:ext uri="{FF2B5EF4-FFF2-40B4-BE49-F238E27FC236}">
                  <a16:creationId xmlns:a16="http://schemas.microsoft.com/office/drawing/2014/main" id="{7630934C-6A42-4D87-947E-2BD5062A2D38}"/>
                </a:ext>
              </a:extLst>
            </p:cNvPr>
            <p:cNvSpPr>
              <a:spLocks/>
            </p:cNvSpPr>
            <p:nvPr/>
          </p:nvSpPr>
          <p:spPr bwMode="auto">
            <a:xfrm>
              <a:off x="5046663" y="869950"/>
              <a:ext cx="68263" cy="19050"/>
            </a:xfrm>
            <a:custGeom>
              <a:avLst/>
              <a:gdLst>
                <a:gd name="T0" fmla="*/ 204 w 215"/>
                <a:gd name="T1" fmla="*/ 59 h 59"/>
                <a:gd name="T2" fmla="*/ 210 w 215"/>
                <a:gd name="T3" fmla="*/ 56 h 59"/>
                <a:gd name="T4" fmla="*/ 214 w 215"/>
                <a:gd name="T5" fmla="*/ 50 h 59"/>
                <a:gd name="T6" fmla="*/ 215 w 215"/>
                <a:gd name="T7" fmla="*/ 45 h 59"/>
                <a:gd name="T8" fmla="*/ 214 w 215"/>
                <a:gd name="T9" fmla="*/ 38 h 59"/>
                <a:gd name="T10" fmla="*/ 211 w 215"/>
                <a:gd name="T11" fmla="*/ 34 h 59"/>
                <a:gd name="T12" fmla="*/ 198 w 215"/>
                <a:gd name="T13" fmla="*/ 25 h 59"/>
                <a:gd name="T14" fmla="*/ 173 w 215"/>
                <a:gd name="T15" fmla="*/ 13 h 59"/>
                <a:gd name="T16" fmla="*/ 147 w 215"/>
                <a:gd name="T17" fmla="*/ 5 h 59"/>
                <a:gd name="T18" fmla="*/ 120 w 215"/>
                <a:gd name="T19" fmla="*/ 1 h 59"/>
                <a:gd name="T20" fmla="*/ 94 w 215"/>
                <a:gd name="T21" fmla="*/ 1 h 59"/>
                <a:gd name="T22" fmla="*/ 68 w 215"/>
                <a:gd name="T23" fmla="*/ 5 h 59"/>
                <a:gd name="T24" fmla="*/ 42 w 215"/>
                <a:gd name="T25" fmla="*/ 13 h 59"/>
                <a:gd name="T26" fmla="*/ 17 w 215"/>
                <a:gd name="T27" fmla="*/ 25 h 59"/>
                <a:gd name="T28" fmla="*/ 4 w 215"/>
                <a:gd name="T29" fmla="*/ 34 h 59"/>
                <a:gd name="T30" fmla="*/ 1 w 215"/>
                <a:gd name="T31" fmla="*/ 38 h 59"/>
                <a:gd name="T32" fmla="*/ 0 w 215"/>
                <a:gd name="T33" fmla="*/ 45 h 59"/>
                <a:gd name="T34" fmla="*/ 1 w 215"/>
                <a:gd name="T35" fmla="*/ 50 h 59"/>
                <a:gd name="T36" fmla="*/ 4 w 215"/>
                <a:gd name="T37" fmla="*/ 55 h 59"/>
                <a:gd name="T38" fmla="*/ 9 w 215"/>
                <a:gd name="T39" fmla="*/ 58 h 59"/>
                <a:gd name="T40" fmla="*/ 14 w 215"/>
                <a:gd name="T41" fmla="*/ 59 h 59"/>
                <a:gd name="T42" fmla="*/ 21 w 215"/>
                <a:gd name="T43" fmla="*/ 58 h 59"/>
                <a:gd name="T44" fmla="*/ 33 w 215"/>
                <a:gd name="T45" fmla="*/ 50 h 59"/>
                <a:gd name="T46" fmla="*/ 53 w 215"/>
                <a:gd name="T47" fmla="*/ 41 h 59"/>
                <a:gd name="T48" fmla="*/ 75 w 215"/>
                <a:gd name="T49" fmla="*/ 35 h 59"/>
                <a:gd name="T50" fmla="*/ 96 w 215"/>
                <a:gd name="T51" fmla="*/ 31 h 59"/>
                <a:gd name="T52" fmla="*/ 118 w 215"/>
                <a:gd name="T53" fmla="*/ 31 h 59"/>
                <a:gd name="T54" fmla="*/ 140 w 215"/>
                <a:gd name="T55" fmla="*/ 35 h 59"/>
                <a:gd name="T56" fmla="*/ 162 w 215"/>
                <a:gd name="T57" fmla="*/ 41 h 59"/>
                <a:gd name="T58" fmla="*/ 182 w 215"/>
                <a:gd name="T59" fmla="*/ 50 h 59"/>
                <a:gd name="T60" fmla="*/ 195 w 215"/>
                <a:gd name="T61" fmla="*/ 59 h 59"/>
                <a:gd name="T62" fmla="*/ 200 w 215"/>
                <a:gd name="T63"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5" h="59">
                  <a:moveTo>
                    <a:pt x="200" y="59"/>
                  </a:moveTo>
                  <a:lnTo>
                    <a:pt x="204" y="59"/>
                  </a:lnTo>
                  <a:lnTo>
                    <a:pt x="208" y="58"/>
                  </a:lnTo>
                  <a:lnTo>
                    <a:pt x="210" y="56"/>
                  </a:lnTo>
                  <a:lnTo>
                    <a:pt x="213" y="52"/>
                  </a:lnTo>
                  <a:lnTo>
                    <a:pt x="214" y="50"/>
                  </a:lnTo>
                  <a:lnTo>
                    <a:pt x="215" y="47"/>
                  </a:lnTo>
                  <a:lnTo>
                    <a:pt x="215" y="45"/>
                  </a:lnTo>
                  <a:lnTo>
                    <a:pt x="215" y="41"/>
                  </a:lnTo>
                  <a:lnTo>
                    <a:pt x="214" y="38"/>
                  </a:lnTo>
                  <a:lnTo>
                    <a:pt x="213" y="36"/>
                  </a:lnTo>
                  <a:lnTo>
                    <a:pt x="211" y="34"/>
                  </a:lnTo>
                  <a:lnTo>
                    <a:pt x="209" y="31"/>
                  </a:lnTo>
                  <a:lnTo>
                    <a:pt x="198" y="25"/>
                  </a:lnTo>
                  <a:lnTo>
                    <a:pt x="186" y="18"/>
                  </a:lnTo>
                  <a:lnTo>
                    <a:pt x="173" y="13"/>
                  </a:lnTo>
                  <a:lnTo>
                    <a:pt x="160" y="8"/>
                  </a:lnTo>
                  <a:lnTo>
                    <a:pt x="147" y="5"/>
                  </a:lnTo>
                  <a:lnTo>
                    <a:pt x="134" y="3"/>
                  </a:lnTo>
                  <a:lnTo>
                    <a:pt x="120" y="1"/>
                  </a:lnTo>
                  <a:lnTo>
                    <a:pt x="107" y="0"/>
                  </a:lnTo>
                  <a:lnTo>
                    <a:pt x="94" y="1"/>
                  </a:lnTo>
                  <a:lnTo>
                    <a:pt x="80" y="3"/>
                  </a:lnTo>
                  <a:lnTo>
                    <a:pt x="68" y="5"/>
                  </a:lnTo>
                  <a:lnTo>
                    <a:pt x="55" y="8"/>
                  </a:lnTo>
                  <a:lnTo>
                    <a:pt x="42" y="13"/>
                  </a:lnTo>
                  <a:lnTo>
                    <a:pt x="30" y="18"/>
                  </a:lnTo>
                  <a:lnTo>
                    <a:pt x="17" y="25"/>
                  </a:lnTo>
                  <a:lnTo>
                    <a:pt x="6" y="31"/>
                  </a:lnTo>
                  <a:lnTo>
                    <a:pt x="4" y="34"/>
                  </a:lnTo>
                  <a:lnTo>
                    <a:pt x="2" y="36"/>
                  </a:lnTo>
                  <a:lnTo>
                    <a:pt x="1" y="38"/>
                  </a:lnTo>
                  <a:lnTo>
                    <a:pt x="0" y="41"/>
                  </a:lnTo>
                  <a:lnTo>
                    <a:pt x="0" y="45"/>
                  </a:lnTo>
                  <a:lnTo>
                    <a:pt x="0" y="47"/>
                  </a:lnTo>
                  <a:lnTo>
                    <a:pt x="1" y="50"/>
                  </a:lnTo>
                  <a:lnTo>
                    <a:pt x="2" y="52"/>
                  </a:lnTo>
                  <a:lnTo>
                    <a:pt x="4" y="55"/>
                  </a:lnTo>
                  <a:lnTo>
                    <a:pt x="6" y="57"/>
                  </a:lnTo>
                  <a:lnTo>
                    <a:pt x="9" y="58"/>
                  </a:lnTo>
                  <a:lnTo>
                    <a:pt x="12" y="59"/>
                  </a:lnTo>
                  <a:lnTo>
                    <a:pt x="14" y="59"/>
                  </a:lnTo>
                  <a:lnTo>
                    <a:pt x="17" y="59"/>
                  </a:lnTo>
                  <a:lnTo>
                    <a:pt x="21" y="58"/>
                  </a:lnTo>
                  <a:lnTo>
                    <a:pt x="23" y="57"/>
                  </a:lnTo>
                  <a:lnTo>
                    <a:pt x="33" y="50"/>
                  </a:lnTo>
                  <a:lnTo>
                    <a:pt x="43" y="46"/>
                  </a:lnTo>
                  <a:lnTo>
                    <a:pt x="53" y="41"/>
                  </a:lnTo>
                  <a:lnTo>
                    <a:pt x="64" y="37"/>
                  </a:lnTo>
                  <a:lnTo>
                    <a:pt x="75" y="35"/>
                  </a:lnTo>
                  <a:lnTo>
                    <a:pt x="85" y="32"/>
                  </a:lnTo>
                  <a:lnTo>
                    <a:pt x="96" y="31"/>
                  </a:lnTo>
                  <a:lnTo>
                    <a:pt x="107" y="31"/>
                  </a:lnTo>
                  <a:lnTo>
                    <a:pt x="118" y="31"/>
                  </a:lnTo>
                  <a:lnTo>
                    <a:pt x="129" y="32"/>
                  </a:lnTo>
                  <a:lnTo>
                    <a:pt x="140" y="35"/>
                  </a:lnTo>
                  <a:lnTo>
                    <a:pt x="151" y="37"/>
                  </a:lnTo>
                  <a:lnTo>
                    <a:pt x="162" y="41"/>
                  </a:lnTo>
                  <a:lnTo>
                    <a:pt x="172" y="46"/>
                  </a:lnTo>
                  <a:lnTo>
                    <a:pt x="182" y="50"/>
                  </a:lnTo>
                  <a:lnTo>
                    <a:pt x="192" y="57"/>
                  </a:lnTo>
                  <a:lnTo>
                    <a:pt x="195" y="59"/>
                  </a:lnTo>
                  <a:lnTo>
                    <a:pt x="200" y="59"/>
                  </a:lnTo>
                  <a:lnTo>
                    <a:pt x="200"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Freeform 1461">
              <a:extLst>
                <a:ext uri="{FF2B5EF4-FFF2-40B4-BE49-F238E27FC236}">
                  <a16:creationId xmlns:a16="http://schemas.microsoft.com/office/drawing/2014/main" id="{627A51E2-936C-4260-9ACD-02BC3ABA284B}"/>
                </a:ext>
              </a:extLst>
            </p:cNvPr>
            <p:cNvSpPr>
              <a:spLocks/>
            </p:cNvSpPr>
            <p:nvPr/>
          </p:nvSpPr>
          <p:spPr bwMode="auto">
            <a:xfrm>
              <a:off x="5032375" y="841375"/>
              <a:ext cx="96838" cy="23813"/>
            </a:xfrm>
            <a:custGeom>
              <a:avLst/>
              <a:gdLst>
                <a:gd name="T0" fmla="*/ 6 w 307"/>
                <a:gd name="T1" fmla="*/ 46 h 73"/>
                <a:gd name="T2" fmla="*/ 4 w 307"/>
                <a:gd name="T3" fmla="*/ 47 h 73"/>
                <a:gd name="T4" fmla="*/ 3 w 307"/>
                <a:gd name="T5" fmla="*/ 51 h 73"/>
                <a:gd name="T6" fmla="*/ 0 w 307"/>
                <a:gd name="T7" fmla="*/ 53 h 73"/>
                <a:gd name="T8" fmla="*/ 0 w 307"/>
                <a:gd name="T9" fmla="*/ 55 h 73"/>
                <a:gd name="T10" fmla="*/ 0 w 307"/>
                <a:gd name="T11" fmla="*/ 58 h 73"/>
                <a:gd name="T12" fmla="*/ 0 w 307"/>
                <a:gd name="T13" fmla="*/ 62 h 73"/>
                <a:gd name="T14" fmla="*/ 1 w 307"/>
                <a:gd name="T15" fmla="*/ 64 h 73"/>
                <a:gd name="T16" fmla="*/ 3 w 307"/>
                <a:gd name="T17" fmla="*/ 67 h 73"/>
                <a:gd name="T18" fmla="*/ 5 w 307"/>
                <a:gd name="T19" fmla="*/ 69 h 73"/>
                <a:gd name="T20" fmla="*/ 8 w 307"/>
                <a:gd name="T21" fmla="*/ 72 h 73"/>
                <a:gd name="T22" fmla="*/ 11 w 307"/>
                <a:gd name="T23" fmla="*/ 73 h 73"/>
                <a:gd name="T24" fmla="*/ 15 w 307"/>
                <a:gd name="T25" fmla="*/ 73 h 73"/>
                <a:gd name="T26" fmla="*/ 19 w 307"/>
                <a:gd name="T27" fmla="*/ 73 h 73"/>
                <a:gd name="T28" fmla="*/ 24 w 307"/>
                <a:gd name="T29" fmla="*/ 71 h 73"/>
                <a:gd name="T30" fmla="*/ 38 w 307"/>
                <a:gd name="T31" fmla="*/ 61 h 73"/>
                <a:gd name="T32" fmla="*/ 53 w 307"/>
                <a:gd name="T33" fmla="*/ 53 h 73"/>
                <a:gd name="T34" fmla="*/ 70 w 307"/>
                <a:gd name="T35" fmla="*/ 45 h 73"/>
                <a:gd name="T36" fmla="*/ 86 w 307"/>
                <a:gd name="T37" fmla="*/ 40 h 73"/>
                <a:gd name="T38" fmla="*/ 102 w 307"/>
                <a:gd name="T39" fmla="*/ 35 h 73"/>
                <a:gd name="T40" fmla="*/ 120 w 307"/>
                <a:gd name="T41" fmla="*/ 32 h 73"/>
                <a:gd name="T42" fmla="*/ 136 w 307"/>
                <a:gd name="T43" fmla="*/ 30 h 73"/>
                <a:gd name="T44" fmla="*/ 153 w 307"/>
                <a:gd name="T45" fmla="*/ 30 h 73"/>
                <a:gd name="T46" fmla="*/ 171 w 307"/>
                <a:gd name="T47" fmla="*/ 30 h 73"/>
                <a:gd name="T48" fmla="*/ 187 w 307"/>
                <a:gd name="T49" fmla="*/ 32 h 73"/>
                <a:gd name="T50" fmla="*/ 204 w 307"/>
                <a:gd name="T51" fmla="*/ 35 h 73"/>
                <a:gd name="T52" fmla="*/ 220 w 307"/>
                <a:gd name="T53" fmla="*/ 40 h 73"/>
                <a:gd name="T54" fmla="*/ 237 w 307"/>
                <a:gd name="T55" fmla="*/ 45 h 73"/>
                <a:gd name="T56" fmla="*/ 253 w 307"/>
                <a:gd name="T57" fmla="*/ 53 h 73"/>
                <a:gd name="T58" fmla="*/ 268 w 307"/>
                <a:gd name="T59" fmla="*/ 61 h 73"/>
                <a:gd name="T60" fmla="*/ 284 w 307"/>
                <a:gd name="T61" fmla="*/ 71 h 73"/>
                <a:gd name="T62" fmla="*/ 286 w 307"/>
                <a:gd name="T63" fmla="*/ 72 h 73"/>
                <a:gd name="T64" fmla="*/ 289 w 307"/>
                <a:gd name="T65" fmla="*/ 73 h 73"/>
                <a:gd name="T66" fmla="*/ 291 w 307"/>
                <a:gd name="T67" fmla="*/ 73 h 73"/>
                <a:gd name="T68" fmla="*/ 295 w 307"/>
                <a:gd name="T69" fmla="*/ 73 h 73"/>
                <a:gd name="T70" fmla="*/ 298 w 307"/>
                <a:gd name="T71" fmla="*/ 72 h 73"/>
                <a:gd name="T72" fmla="*/ 300 w 307"/>
                <a:gd name="T73" fmla="*/ 71 h 73"/>
                <a:gd name="T74" fmla="*/ 302 w 307"/>
                <a:gd name="T75" fmla="*/ 69 h 73"/>
                <a:gd name="T76" fmla="*/ 305 w 307"/>
                <a:gd name="T77" fmla="*/ 67 h 73"/>
                <a:gd name="T78" fmla="*/ 306 w 307"/>
                <a:gd name="T79" fmla="*/ 64 h 73"/>
                <a:gd name="T80" fmla="*/ 307 w 307"/>
                <a:gd name="T81" fmla="*/ 62 h 73"/>
                <a:gd name="T82" fmla="*/ 307 w 307"/>
                <a:gd name="T83" fmla="*/ 58 h 73"/>
                <a:gd name="T84" fmla="*/ 307 w 307"/>
                <a:gd name="T85" fmla="*/ 55 h 73"/>
                <a:gd name="T86" fmla="*/ 306 w 307"/>
                <a:gd name="T87" fmla="*/ 53 h 73"/>
                <a:gd name="T88" fmla="*/ 305 w 307"/>
                <a:gd name="T89" fmla="*/ 51 h 73"/>
                <a:gd name="T90" fmla="*/ 303 w 307"/>
                <a:gd name="T91" fmla="*/ 47 h 73"/>
                <a:gd name="T92" fmla="*/ 301 w 307"/>
                <a:gd name="T93" fmla="*/ 46 h 73"/>
                <a:gd name="T94" fmla="*/ 284 w 307"/>
                <a:gd name="T95" fmla="*/ 35 h 73"/>
                <a:gd name="T96" fmla="*/ 267 w 307"/>
                <a:gd name="T97" fmla="*/ 25 h 73"/>
                <a:gd name="T98" fmla="*/ 248 w 307"/>
                <a:gd name="T99" fmla="*/ 17 h 73"/>
                <a:gd name="T100" fmla="*/ 230 w 307"/>
                <a:gd name="T101" fmla="*/ 11 h 73"/>
                <a:gd name="T102" fmla="*/ 212 w 307"/>
                <a:gd name="T103" fmla="*/ 5 h 73"/>
                <a:gd name="T104" fmla="*/ 192 w 307"/>
                <a:gd name="T105" fmla="*/ 2 h 73"/>
                <a:gd name="T106" fmla="*/ 173 w 307"/>
                <a:gd name="T107" fmla="*/ 0 h 73"/>
                <a:gd name="T108" fmla="*/ 153 w 307"/>
                <a:gd name="T109" fmla="*/ 0 h 73"/>
                <a:gd name="T110" fmla="*/ 134 w 307"/>
                <a:gd name="T111" fmla="*/ 0 h 73"/>
                <a:gd name="T112" fmla="*/ 115 w 307"/>
                <a:gd name="T113" fmla="*/ 2 h 73"/>
                <a:gd name="T114" fmla="*/ 95 w 307"/>
                <a:gd name="T115" fmla="*/ 5 h 73"/>
                <a:gd name="T116" fmla="*/ 77 w 307"/>
                <a:gd name="T117" fmla="*/ 11 h 73"/>
                <a:gd name="T118" fmla="*/ 59 w 307"/>
                <a:gd name="T119" fmla="*/ 17 h 73"/>
                <a:gd name="T120" fmla="*/ 40 w 307"/>
                <a:gd name="T121" fmla="*/ 25 h 73"/>
                <a:gd name="T122" fmla="*/ 24 w 307"/>
                <a:gd name="T123" fmla="*/ 35 h 73"/>
                <a:gd name="T124" fmla="*/ 6 w 307"/>
                <a:gd name="T125" fmla="*/ 4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7" h="73">
                  <a:moveTo>
                    <a:pt x="6" y="46"/>
                  </a:moveTo>
                  <a:lnTo>
                    <a:pt x="4" y="47"/>
                  </a:lnTo>
                  <a:lnTo>
                    <a:pt x="3" y="51"/>
                  </a:lnTo>
                  <a:lnTo>
                    <a:pt x="0" y="53"/>
                  </a:lnTo>
                  <a:lnTo>
                    <a:pt x="0" y="55"/>
                  </a:lnTo>
                  <a:lnTo>
                    <a:pt x="0" y="58"/>
                  </a:lnTo>
                  <a:lnTo>
                    <a:pt x="0" y="62"/>
                  </a:lnTo>
                  <a:lnTo>
                    <a:pt x="1" y="64"/>
                  </a:lnTo>
                  <a:lnTo>
                    <a:pt x="3" y="67"/>
                  </a:lnTo>
                  <a:lnTo>
                    <a:pt x="5" y="69"/>
                  </a:lnTo>
                  <a:lnTo>
                    <a:pt x="8" y="72"/>
                  </a:lnTo>
                  <a:lnTo>
                    <a:pt x="11" y="73"/>
                  </a:lnTo>
                  <a:lnTo>
                    <a:pt x="15" y="73"/>
                  </a:lnTo>
                  <a:lnTo>
                    <a:pt x="19" y="73"/>
                  </a:lnTo>
                  <a:lnTo>
                    <a:pt x="24" y="71"/>
                  </a:lnTo>
                  <a:lnTo>
                    <a:pt x="38" y="61"/>
                  </a:lnTo>
                  <a:lnTo>
                    <a:pt x="53" y="53"/>
                  </a:lnTo>
                  <a:lnTo>
                    <a:pt x="70" y="45"/>
                  </a:lnTo>
                  <a:lnTo>
                    <a:pt x="86" y="40"/>
                  </a:lnTo>
                  <a:lnTo>
                    <a:pt x="102" y="35"/>
                  </a:lnTo>
                  <a:lnTo>
                    <a:pt x="120" y="32"/>
                  </a:lnTo>
                  <a:lnTo>
                    <a:pt x="136" y="30"/>
                  </a:lnTo>
                  <a:lnTo>
                    <a:pt x="153" y="30"/>
                  </a:lnTo>
                  <a:lnTo>
                    <a:pt x="171" y="30"/>
                  </a:lnTo>
                  <a:lnTo>
                    <a:pt x="187" y="32"/>
                  </a:lnTo>
                  <a:lnTo>
                    <a:pt x="204" y="35"/>
                  </a:lnTo>
                  <a:lnTo>
                    <a:pt x="220" y="40"/>
                  </a:lnTo>
                  <a:lnTo>
                    <a:pt x="237" y="45"/>
                  </a:lnTo>
                  <a:lnTo>
                    <a:pt x="253" y="53"/>
                  </a:lnTo>
                  <a:lnTo>
                    <a:pt x="268" y="61"/>
                  </a:lnTo>
                  <a:lnTo>
                    <a:pt x="284" y="71"/>
                  </a:lnTo>
                  <a:lnTo>
                    <a:pt x="286" y="72"/>
                  </a:lnTo>
                  <a:lnTo>
                    <a:pt x="289" y="73"/>
                  </a:lnTo>
                  <a:lnTo>
                    <a:pt x="291" y="73"/>
                  </a:lnTo>
                  <a:lnTo>
                    <a:pt x="295" y="73"/>
                  </a:lnTo>
                  <a:lnTo>
                    <a:pt x="298" y="72"/>
                  </a:lnTo>
                  <a:lnTo>
                    <a:pt x="300" y="71"/>
                  </a:lnTo>
                  <a:lnTo>
                    <a:pt x="302" y="69"/>
                  </a:lnTo>
                  <a:lnTo>
                    <a:pt x="305" y="67"/>
                  </a:lnTo>
                  <a:lnTo>
                    <a:pt x="306" y="64"/>
                  </a:lnTo>
                  <a:lnTo>
                    <a:pt x="307" y="62"/>
                  </a:lnTo>
                  <a:lnTo>
                    <a:pt x="307" y="58"/>
                  </a:lnTo>
                  <a:lnTo>
                    <a:pt x="307" y="55"/>
                  </a:lnTo>
                  <a:lnTo>
                    <a:pt x="306" y="53"/>
                  </a:lnTo>
                  <a:lnTo>
                    <a:pt x="305" y="51"/>
                  </a:lnTo>
                  <a:lnTo>
                    <a:pt x="303" y="47"/>
                  </a:lnTo>
                  <a:lnTo>
                    <a:pt x="301" y="46"/>
                  </a:lnTo>
                  <a:lnTo>
                    <a:pt x="284" y="35"/>
                  </a:lnTo>
                  <a:lnTo>
                    <a:pt x="267" y="25"/>
                  </a:lnTo>
                  <a:lnTo>
                    <a:pt x="248" y="17"/>
                  </a:lnTo>
                  <a:lnTo>
                    <a:pt x="230" y="11"/>
                  </a:lnTo>
                  <a:lnTo>
                    <a:pt x="212" y="5"/>
                  </a:lnTo>
                  <a:lnTo>
                    <a:pt x="192" y="2"/>
                  </a:lnTo>
                  <a:lnTo>
                    <a:pt x="173" y="0"/>
                  </a:lnTo>
                  <a:lnTo>
                    <a:pt x="153" y="0"/>
                  </a:lnTo>
                  <a:lnTo>
                    <a:pt x="134" y="0"/>
                  </a:lnTo>
                  <a:lnTo>
                    <a:pt x="115" y="2"/>
                  </a:lnTo>
                  <a:lnTo>
                    <a:pt x="95" y="5"/>
                  </a:lnTo>
                  <a:lnTo>
                    <a:pt x="77" y="11"/>
                  </a:lnTo>
                  <a:lnTo>
                    <a:pt x="59" y="17"/>
                  </a:lnTo>
                  <a:lnTo>
                    <a:pt x="40" y="25"/>
                  </a:lnTo>
                  <a:lnTo>
                    <a:pt x="24" y="35"/>
                  </a:lnTo>
                  <a:lnTo>
                    <a:pt x="6"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Freeform 1462">
              <a:extLst>
                <a:ext uri="{FF2B5EF4-FFF2-40B4-BE49-F238E27FC236}">
                  <a16:creationId xmlns:a16="http://schemas.microsoft.com/office/drawing/2014/main" id="{91A2A146-09F8-44CF-B483-40D2A0A0C697}"/>
                </a:ext>
              </a:extLst>
            </p:cNvPr>
            <p:cNvSpPr>
              <a:spLocks/>
            </p:cNvSpPr>
            <p:nvPr/>
          </p:nvSpPr>
          <p:spPr bwMode="auto">
            <a:xfrm>
              <a:off x="5060950" y="898525"/>
              <a:ext cx="39688" cy="14288"/>
            </a:xfrm>
            <a:custGeom>
              <a:avLst/>
              <a:gdLst>
                <a:gd name="T0" fmla="*/ 8 w 124"/>
                <a:gd name="T1" fmla="*/ 16 h 43"/>
                <a:gd name="T2" fmla="*/ 6 w 124"/>
                <a:gd name="T3" fmla="*/ 18 h 43"/>
                <a:gd name="T4" fmla="*/ 3 w 124"/>
                <a:gd name="T5" fmla="*/ 20 h 43"/>
                <a:gd name="T6" fmla="*/ 2 w 124"/>
                <a:gd name="T7" fmla="*/ 22 h 43"/>
                <a:gd name="T8" fmla="*/ 1 w 124"/>
                <a:gd name="T9" fmla="*/ 26 h 43"/>
                <a:gd name="T10" fmla="*/ 0 w 124"/>
                <a:gd name="T11" fmla="*/ 28 h 43"/>
                <a:gd name="T12" fmla="*/ 0 w 124"/>
                <a:gd name="T13" fmla="*/ 31 h 43"/>
                <a:gd name="T14" fmla="*/ 1 w 124"/>
                <a:gd name="T15" fmla="*/ 33 h 43"/>
                <a:gd name="T16" fmla="*/ 2 w 124"/>
                <a:gd name="T17" fmla="*/ 37 h 43"/>
                <a:gd name="T18" fmla="*/ 6 w 124"/>
                <a:gd name="T19" fmla="*/ 40 h 43"/>
                <a:gd name="T20" fmla="*/ 8 w 124"/>
                <a:gd name="T21" fmla="*/ 42 h 43"/>
                <a:gd name="T22" fmla="*/ 12 w 124"/>
                <a:gd name="T23" fmla="*/ 43 h 43"/>
                <a:gd name="T24" fmla="*/ 16 w 124"/>
                <a:gd name="T25" fmla="*/ 43 h 43"/>
                <a:gd name="T26" fmla="*/ 20 w 124"/>
                <a:gd name="T27" fmla="*/ 43 h 43"/>
                <a:gd name="T28" fmla="*/ 23 w 124"/>
                <a:gd name="T29" fmla="*/ 42 h 43"/>
                <a:gd name="T30" fmla="*/ 33 w 124"/>
                <a:gd name="T31" fmla="*/ 37 h 43"/>
                <a:gd name="T32" fmla="*/ 42 w 124"/>
                <a:gd name="T33" fmla="*/ 33 h 43"/>
                <a:gd name="T34" fmla="*/ 52 w 124"/>
                <a:gd name="T35" fmla="*/ 31 h 43"/>
                <a:gd name="T36" fmla="*/ 62 w 124"/>
                <a:gd name="T37" fmla="*/ 30 h 43"/>
                <a:gd name="T38" fmla="*/ 73 w 124"/>
                <a:gd name="T39" fmla="*/ 31 h 43"/>
                <a:gd name="T40" fmla="*/ 83 w 124"/>
                <a:gd name="T41" fmla="*/ 33 h 43"/>
                <a:gd name="T42" fmla="*/ 92 w 124"/>
                <a:gd name="T43" fmla="*/ 37 h 43"/>
                <a:gd name="T44" fmla="*/ 102 w 124"/>
                <a:gd name="T45" fmla="*/ 42 h 43"/>
                <a:gd name="T46" fmla="*/ 104 w 124"/>
                <a:gd name="T47" fmla="*/ 43 h 43"/>
                <a:gd name="T48" fmla="*/ 107 w 124"/>
                <a:gd name="T49" fmla="*/ 43 h 43"/>
                <a:gd name="T50" fmla="*/ 110 w 124"/>
                <a:gd name="T51" fmla="*/ 43 h 43"/>
                <a:gd name="T52" fmla="*/ 113 w 124"/>
                <a:gd name="T53" fmla="*/ 43 h 43"/>
                <a:gd name="T54" fmla="*/ 116 w 124"/>
                <a:gd name="T55" fmla="*/ 42 h 43"/>
                <a:gd name="T56" fmla="*/ 118 w 124"/>
                <a:gd name="T57" fmla="*/ 41 h 43"/>
                <a:gd name="T58" fmla="*/ 121 w 124"/>
                <a:gd name="T59" fmla="*/ 39 h 43"/>
                <a:gd name="T60" fmla="*/ 123 w 124"/>
                <a:gd name="T61" fmla="*/ 37 h 43"/>
                <a:gd name="T62" fmla="*/ 124 w 124"/>
                <a:gd name="T63" fmla="*/ 33 h 43"/>
                <a:gd name="T64" fmla="*/ 124 w 124"/>
                <a:gd name="T65" fmla="*/ 31 h 43"/>
                <a:gd name="T66" fmla="*/ 124 w 124"/>
                <a:gd name="T67" fmla="*/ 28 h 43"/>
                <a:gd name="T68" fmla="*/ 124 w 124"/>
                <a:gd name="T69" fmla="*/ 26 h 43"/>
                <a:gd name="T70" fmla="*/ 123 w 124"/>
                <a:gd name="T71" fmla="*/ 22 h 43"/>
                <a:gd name="T72" fmla="*/ 122 w 124"/>
                <a:gd name="T73" fmla="*/ 20 h 43"/>
                <a:gd name="T74" fmla="*/ 119 w 124"/>
                <a:gd name="T75" fmla="*/ 18 h 43"/>
                <a:gd name="T76" fmla="*/ 117 w 124"/>
                <a:gd name="T77" fmla="*/ 16 h 43"/>
                <a:gd name="T78" fmla="*/ 104 w 124"/>
                <a:gd name="T79" fmla="*/ 9 h 43"/>
                <a:gd name="T80" fmla="*/ 91 w 124"/>
                <a:gd name="T81" fmla="*/ 5 h 43"/>
                <a:gd name="T82" fmla="*/ 76 w 124"/>
                <a:gd name="T83" fmla="*/ 1 h 43"/>
                <a:gd name="T84" fmla="*/ 62 w 124"/>
                <a:gd name="T85" fmla="*/ 0 h 43"/>
                <a:gd name="T86" fmla="*/ 49 w 124"/>
                <a:gd name="T87" fmla="*/ 1 h 43"/>
                <a:gd name="T88" fmla="*/ 34 w 124"/>
                <a:gd name="T89" fmla="*/ 5 h 43"/>
                <a:gd name="T90" fmla="*/ 21 w 124"/>
                <a:gd name="T91" fmla="*/ 9 h 43"/>
                <a:gd name="T92" fmla="*/ 8 w 124"/>
                <a:gd name="T93" fmla="*/ 16 h 43"/>
                <a:gd name="T94" fmla="*/ 8 w 124"/>
                <a:gd name="T95" fmla="*/ 1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4" h="43">
                  <a:moveTo>
                    <a:pt x="8" y="16"/>
                  </a:moveTo>
                  <a:lnTo>
                    <a:pt x="6" y="18"/>
                  </a:lnTo>
                  <a:lnTo>
                    <a:pt x="3" y="20"/>
                  </a:lnTo>
                  <a:lnTo>
                    <a:pt x="2" y="22"/>
                  </a:lnTo>
                  <a:lnTo>
                    <a:pt x="1" y="26"/>
                  </a:lnTo>
                  <a:lnTo>
                    <a:pt x="0" y="28"/>
                  </a:lnTo>
                  <a:lnTo>
                    <a:pt x="0" y="31"/>
                  </a:lnTo>
                  <a:lnTo>
                    <a:pt x="1" y="33"/>
                  </a:lnTo>
                  <a:lnTo>
                    <a:pt x="2" y="37"/>
                  </a:lnTo>
                  <a:lnTo>
                    <a:pt x="6" y="40"/>
                  </a:lnTo>
                  <a:lnTo>
                    <a:pt x="8" y="42"/>
                  </a:lnTo>
                  <a:lnTo>
                    <a:pt x="12" y="43"/>
                  </a:lnTo>
                  <a:lnTo>
                    <a:pt x="16" y="43"/>
                  </a:lnTo>
                  <a:lnTo>
                    <a:pt x="20" y="43"/>
                  </a:lnTo>
                  <a:lnTo>
                    <a:pt x="23" y="42"/>
                  </a:lnTo>
                  <a:lnTo>
                    <a:pt x="33" y="37"/>
                  </a:lnTo>
                  <a:lnTo>
                    <a:pt x="42" y="33"/>
                  </a:lnTo>
                  <a:lnTo>
                    <a:pt x="52" y="31"/>
                  </a:lnTo>
                  <a:lnTo>
                    <a:pt x="62" y="30"/>
                  </a:lnTo>
                  <a:lnTo>
                    <a:pt x="73" y="31"/>
                  </a:lnTo>
                  <a:lnTo>
                    <a:pt x="83" y="33"/>
                  </a:lnTo>
                  <a:lnTo>
                    <a:pt x="92" y="37"/>
                  </a:lnTo>
                  <a:lnTo>
                    <a:pt x="102" y="42"/>
                  </a:lnTo>
                  <a:lnTo>
                    <a:pt x="104" y="43"/>
                  </a:lnTo>
                  <a:lnTo>
                    <a:pt x="107" y="43"/>
                  </a:lnTo>
                  <a:lnTo>
                    <a:pt x="110" y="43"/>
                  </a:lnTo>
                  <a:lnTo>
                    <a:pt x="113" y="43"/>
                  </a:lnTo>
                  <a:lnTo>
                    <a:pt x="116" y="42"/>
                  </a:lnTo>
                  <a:lnTo>
                    <a:pt x="118" y="41"/>
                  </a:lnTo>
                  <a:lnTo>
                    <a:pt x="121" y="39"/>
                  </a:lnTo>
                  <a:lnTo>
                    <a:pt x="123" y="37"/>
                  </a:lnTo>
                  <a:lnTo>
                    <a:pt x="124" y="33"/>
                  </a:lnTo>
                  <a:lnTo>
                    <a:pt x="124" y="31"/>
                  </a:lnTo>
                  <a:lnTo>
                    <a:pt x="124" y="28"/>
                  </a:lnTo>
                  <a:lnTo>
                    <a:pt x="124" y="26"/>
                  </a:lnTo>
                  <a:lnTo>
                    <a:pt x="123" y="22"/>
                  </a:lnTo>
                  <a:lnTo>
                    <a:pt x="122" y="20"/>
                  </a:lnTo>
                  <a:lnTo>
                    <a:pt x="119" y="18"/>
                  </a:lnTo>
                  <a:lnTo>
                    <a:pt x="117" y="16"/>
                  </a:lnTo>
                  <a:lnTo>
                    <a:pt x="104" y="9"/>
                  </a:lnTo>
                  <a:lnTo>
                    <a:pt x="91" y="5"/>
                  </a:lnTo>
                  <a:lnTo>
                    <a:pt x="76" y="1"/>
                  </a:lnTo>
                  <a:lnTo>
                    <a:pt x="62" y="0"/>
                  </a:lnTo>
                  <a:lnTo>
                    <a:pt x="49" y="1"/>
                  </a:lnTo>
                  <a:lnTo>
                    <a:pt x="34" y="5"/>
                  </a:lnTo>
                  <a:lnTo>
                    <a:pt x="21" y="9"/>
                  </a:lnTo>
                  <a:lnTo>
                    <a:pt x="8" y="16"/>
                  </a:lnTo>
                  <a:lnTo>
                    <a:pt x="8"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76" name="Freeform: Shape 75">
            <a:extLst>
              <a:ext uri="{FF2B5EF4-FFF2-40B4-BE49-F238E27FC236}">
                <a16:creationId xmlns:a16="http://schemas.microsoft.com/office/drawing/2014/main" id="{5C9DD4C0-72B9-4464-9AE6-96C554B321BF}"/>
              </a:ext>
            </a:extLst>
          </p:cNvPr>
          <p:cNvSpPr/>
          <p:nvPr/>
        </p:nvSpPr>
        <p:spPr>
          <a:xfrm>
            <a:off x="641694" y="1289760"/>
            <a:ext cx="9167617" cy="1386290"/>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buFont typeface="Arial" panose="020B0604020202020204" pitchFamily="34" charset="0"/>
              <a:buChar char="•"/>
            </a:pPr>
            <a:r>
              <a:rPr lang="en-US" b="0" i="0" dirty="0">
                <a:solidFill>
                  <a:schemeClr val="bg1"/>
                </a:solidFill>
                <a:effectLst/>
              </a:rPr>
              <a:t> This study focuses on how coding skills, career choices, &amp; passions paint a complex picture of developer pay across industries and nations.</a:t>
            </a:r>
            <a:endParaRPr lang="en-US" dirty="0">
              <a:solidFill>
                <a:schemeClr val="bg1"/>
              </a:solidFill>
            </a:endParaRPr>
          </a:p>
          <a:p>
            <a:pPr>
              <a:buFont typeface="Arial" panose="020B0604020202020204" pitchFamily="34" charset="0"/>
              <a:buChar char="•"/>
            </a:pPr>
            <a:r>
              <a:rPr lang="en-US" b="0" i="0" dirty="0">
                <a:solidFill>
                  <a:schemeClr val="bg1"/>
                </a:solidFill>
                <a:effectLst/>
              </a:rPr>
              <a:t> It aims to find hidden patterns in the data, we make use of statistical techniques like hypothesis testing and the comprehensive 2023 Stack Overflow Developer Survey.</a:t>
            </a:r>
            <a:endParaRPr lang="en-US" dirty="0">
              <a:solidFill>
                <a:schemeClr val="bg1"/>
              </a:solidFill>
            </a:endParaRPr>
          </a:p>
          <a:p>
            <a:pPr>
              <a:buFont typeface="Arial" panose="020B0604020202020204" pitchFamily="34" charset="0"/>
              <a:buChar char="•"/>
            </a:pPr>
            <a:endParaRPr lang="en-US" dirty="0"/>
          </a:p>
        </p:txBody>
      </p:sp>
      <p:sp>
        <p:nvSpPr>
          <p:cNvPr id="78" name="Freeform: Shape 77">
            <a:extLst>
              <a:ext uri="{FF2B5EF4-FFF2-40B4-BE49-F238E27FC236}">
                <a16:creationId xmlns:a16="http://schemas.microsoft.com/office/drawing/2014/main" id="{E7A5DD22-4E32-4F8F-A847-7FE291BD1358}"/>
              </a:ext>
            </a:extLst>
          </p:cNvPr>
          <p:cNvSpPr/>
          <p:nvPr/>
        </p:nvSpPr>
        <p:spPr>
          <a:xfrm rot="5400000">
            <a:off x="8655863" y="4218652"/>
            <a:ext cx="4613792" cy="2306896"/>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8" name="Picture 107">
            <a:extLst>
              <a:ext uri="{FF2B5EF4-FFF2-40B4-BE49-F238E27FC236}">
                <a16:creationId xmlns:a16="http://schemas.microsoft.com/office/drawing/2014/main" id="{A6BA5E63-69F5-4BE2-91ED-886D8CEC38AD}"/>
              </a:ext>
            </a:extLst>
          </p:cNvPr>
          <p:cNvPicPr>
            <a:picLocks noChangeAspect="1"/>
          </p:cNvPicPr>
          <p:nvPr/>
        </p:nvPicPr>
        <p:blipFill>
          <a:blip r:embed="rId11"/>
          <a:stretch>
            <a:fillRect/>
          </a:stretch>
        </p:blipFill>
        <p:spPr>
          <a:xfrm>
            <a:off x="1360491" y="5372100"/>
            <a:ext cx="3351177" cy="1485900"/>
          </a:xfrm>
          <a:prstGeom prst="rect">
            <a:avLst/>
          </a:prstGeom>
        </p:spPr>
      </p:pic>
      <p:sp>
        <p:nvSpPr>
          <p:cNvPr id="48" name="Rectángulo 3">
            <a:extLst>
              <a:ext uri="{FF2B5EF4-FFF2-40B4-BE49-F238E27FC236}">
                <a16:creationId xmlns:a16="http://schemas.microsoft.com/office/drawing/2014/main" id="{FA1C4A1E-F46D-4688-BD06-FEFF576FDC12}"/>
              </a:ext>
            </a:extLst>
          </p:cNvPr>
          <p:cNvSpPr/>
          <p:nvPr/>
        </p:nvSpPr>
        <p:spPr>
          <a:xfrm>
            <a:off x="8196808" y="4428171"/>
            <a:ext cx="3580596" cy="338554"/>
          </a:xfrm>
          <a:prstGeom prst="rect">
            <a:avLst/>
          </a:prstGeom>
        </p:spPr>
        <p:txBody>
          <a:bodyPr wrap="square" anchor="ctr">
            <a:sp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US" sz="1600" b="1" i="0" dirty="0">
                <a:solidFill>
                  <a:schemeClr val="bg1"/>
                </a:solidFill>
                <a:effectLst/>
                <a:latin typeface="Söhne"/>
              </a:rPr>
              <a:t>Data-Driven Exploration</a:t>
            </a:r>
            <a:endParaRPr kumimoji="0" lang="en-US" sz="1600" b="1"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40032994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683B8"/>
            </a:gs>
            <a:gs pos="100000">
              <a:srgbClr val="7030A0"/>
            </a:gs>
          </a:gsLst>
          <a:lin ang="189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D719AAB-2F12-4339-9875-95D960D5745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83" imgH="384" progId="TCLayout.ActiveDocument.1">
                  <p:embed/>
                </p:oleObj>
              </mc:Choice>
              <mc:Fallback>
                <p:oleObj name="think-cell Slide" r:id="rId3" imgW="383" imgH="384" progId="TCLayout.ActiveDocument.1">
                  <p:embed/>
                  <p:pic>
                    <p:nvPicPr>
                      <p:cNvPr id="5" name="Object 4" hidden="1">
                        <a:extLst>
                          <a:ext uri="{FF2B5EF4-FFF2-40B4-BE49-F238E27FC236}">
                            <a16:creationId xmlns:a16="http://schemas.microsoft.com/office/drawing/2014/main" id="{CD719AAB-2F12-4339-9875-95D960D5745F}"/>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6" name="Freeform: Shape 75">
            <a:extLst>
              <a:ext uri="{FF2B5EF4-FFF2-40B4-BE49-F238E27FC236}">
                <a16:creationId xmlns:a16="http://schemas.microsoft.com/office/drawing/2014/main" id="{5C9DD4C0-72B9-4464-9AE6-96C554B321BF}"/>
              </a:ext>
            </a:extLst>
          </p:cNvPr>
          <p:cNvSpPr/>
          <p:nvPr/>
        </p:nvSpPr>
        <p:spPr>
          <a:xfrm>
            <a:off x="6135453" y="4087"/>
            <a:ext cx="5021694" cy="2510847"/>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Freeform: Shape 77">
            <a:extLst>
              <a:ext uri="{FF2B5EF4-FFF2-40B4-BE49-F238E27FC236}">
                <a16:creationId xmlns:a16="http://schemas.microsoft.com/office/drawing/2014/main" id="{E7A5DD22-4E32-4F8F-A847-7FE291BD1358}"/>
              </a:ext>
            </a:extLst>
          </p:cNvPr>
          <p:cNvSpPr/>
          <p:nvPr/>
        </p:nvSpPr>
        <p:spPr>
          <a:xfrm rot="5400000">
            <a:off x="9797062" y="5345299"/>
            <a:ext cx="3193249" cy="1596625"/>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7" name="Rectángulo 3">
            <a:extLst>
              <a:ext uri="{FF2B5EF4-FFF2-40B4-BE49-F238E27FC236}">
                <a16:creationId xmlns:a16="http://schemas.microsoft.com/office/drawing/2014/main" id="{4DD79301-C8BD-4232-9663-26AC53A142F1}"/>
              </a:ext>
            </a:extLst>
          </p:cNvPr>
          <p:cNvSpPr/>
          <p:nvPr/>
        </p:nvSpPr>
        <p:spPr>
          <a:xfrm>
            <a:off x="941944" y="2946185"/>
            <a:ext cx="9211359" cy="584775"/>
          </a:xfrm>
          <a:prstGeom prst="rect">
            <a:avLst/>
          </a:prstGeom>
        </p:spPr>
        <p:txBody>
          <a:bodyPr wrap="square">
            <a:spAutoFit/>
          </a:body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3200" b="1" dirty="0">
                <a:solidFill>
                  <a:prstClr val="white"/>
                </a:solidFill>
                <a:latin typeface="Segoe UI" panose="020B0502040204020203" pitchFamily="34" charset="0"/>
                <a:cs typeface="Segoe UI" panose="020B0502040204020203" pitchFamily="34" charset="0"/>
              </a:rPr>
              <a:t>Hypothesis Testing</a:t>
            </a:r>
            <a:endParaRPr kumimoji="0" lang="en-US" sz="32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7" name="Graphic 6">
            <a:extLst>
              <a:ext uri="{FF2B5EF4-FFF2-40B4-BE49-F238E27FC236}">
                <a16:creationId xmlns:a16="http://schemas.microsoft.com/office/drawing/2014/main" id="{7769F7BE-71C1-3B94-50B8-5C2BE81B4F3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37700" y="1"/>
            <a:ext cx="2654300" cy="1726584"/>
          </a:xfrm>
          <a:prstGeom prst="rect">
            <a:avLst/>
          </a:prstGeom>
        </p:spPr>
      </p:pic>
    </p:spTree>
    <p:extLst>
      <p:ext uri="{BB962C8B-B14F-4D97-AF65-F5344CB8AC3E}">
        <p14:creationId xmlns:p14="http://schemas.microsoft.com/office/powerpoint/2010/main" val="300423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extBox 70"/>
          <p:cNvSpPr txBox="1"/>
          <p:nvPr/>
        </p:nvSpPr>
        <p:spPr>
          <a:xfrm>
            <a:off x="8473583" y="3315358"/>
            <a:ext cx="774959" cy="677108"/>
          </a:xfrm>
          <a:prstGeom prst="rect">
            <a:avLst/>
          </a:prstGeom>
          <a:noFill/>
        </p:spPr>
        <p:txBody>
          <a:bodyPr wrap="square" lIns="0" tIns="0" rIns="0" bIns="0" rtlCol="0">
            <a:spAutoFit/>
          </a:bodyPr>
          <a:lstStyle/>
          <a:p>
            <a:r>
              <a:rPr lang="en-US" sz="4400" dirty="0">
                <a:solidFill>
                  <a:schemeClr val="bg1">
                    <a:lumMod val="85000"/>
                  </a:schemeClr>
                </a:solidFill>
                <a:latin typeface="+mj-lt"/>
              </a:rPr>
              <a:t>03</a:t>
            </a:r>
          </a:p>
        </p:txBody>
      </p:sp>
      <p:sp>
        <p:nvSpPr>
          <p:cNvPr id="70" name="TextBox 69"/>
          <p:cNvSpPr txBox="1"/>
          <p:nvPr/>
        </p:nvSpPr>
        <p:spPr>
          <a:xfrm>
            <a:off x="2967131" y="4152878"/>
            <a:ext cx="774959" cy="677108"/>
          </a:xfrm>
          <a:prstGeom prst="rect">
            <a:avLst/>
          </a:prstGeom>
          <a:noFill/>
        </p:spPr>
        <p:txBody>
          <a:bodyPr wrap="square" lIns="0" tIns="0" rIns="0" bIns="0" rtlCol="0">
            <a:spAutoFit/>
          </a:bodyPr>
          <a:lstStyle/>
          <a:p>
            <a:pPr algn="r"/>
            <a:r>
              <a:rPr lang="en-US" sz="4400" dirty="0">
                <a:solidFill>
                  <a:schemeClr val="bg1">
                    <a:lumMod val="85000"/>
                  </a:schemeClr>
                </a:solidFill>
                <a:latin typeface="+mj-lt"/>
              </a:rPr>
              <a:t>02</a:t>
            </a:r>
          </a:p>
        </p:txBody>
      </p:sp>
      <p:sp>
        <p:nvSpPr>
          <p:cNvPr id="69" name="TextBox 68"/>
          <p:cNvSpPr txBox="1"/>
          <p:nvPr/>
        </p:nvSpPr>
        <p:spPr>
          <a:xfrm>
            <a:off x="3041779" y="2081805"/>
            <a:ext cx="774959" cy="677108"/>
          </a:xfrm>
          <a:prstGeom prst="rect">
            <a:avLst/>
          </a:prstGeom>
          <a:noFill/>
        </p:spPr>
        <p:txBody>
          <a:bodyPr wrap="square" lIns="0" tIns="0" rIns="0" bIns="0" rtlCol="0">
            <a:spAutoFit/>
          </a:bodyPr>
          <a:lstStyle/>
          <a:p>
            <a:pPr algn="r"/>
            <a:r>
              <a:rPr lang="en-US" sz="4400" dirty="0">
                <a:solidFill>
                  <a:schemeClr val="bg1">
                    <a:lumMod val="85000"/>
                  </a:schemeClr>
                </a:solidFill>
                <a:latin typeface="+mj-lt"/>
              </a:rPr>
              <a:t>01</a:t>
            </a:r>
          </a:p>
        </p:txBody>
      </p:sp>
      <p:sp>
        <p:nvSpPr>
          <p:cNvPr id="68" name="Rounded Rectangle 67"/>
          <p:cNvSpPr/>
          <p:nvPr/>
        </p:nvSpPr>
        <p:spPr>
          <a:xfrm>
            <a:off x="7063346" y="1630777"/>
            <a:ext cx="1890154" cy="378780"/>
          </a:xfrm>
          <a:prstGeom prst="roundRect">
            <a:avLst>
              <a:gd name="adj" fmla="val 50000"/>
            </a:avLst>
          </a:prstGeom>
          <a:gradFill flip="none" rotWithShape="1">
            <a:gsLst>
              <a:gs pos="0">
                <a:srgbClr val="024793"/>
              </a:gs>
              <a:gs pos="100000">
                <a:srgbClr val="33D360"/>
              </a:gs>
            </a:gsLst>
            <a:lin ang="13500000" scaled="1"/>
            <a:tileRect/>
          </a:gra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sz="2400">
              <a:solidFill>
                <a:schemeClr val="tx1"/>
              </a:solidFill>
            </a:endParaRPr>
          </a:p>
        </p:txBody>
      </p:sp>
      <p:sp>
        <p:nvSpPr>
          <p:cNvPr id="8" name="Rectangle 7"/>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0" name="TextBox 9"/>
          <p:cNvSpPr txBox="1"/>
          <p:nvPr/>
        </p:nvSpPr>
        <p:spPr>
          <a:xfrm>
            <a:off x="869630" y="532284"/>
            <a:ext cx="4066178" cy="553998"/>
          </a:xfrm>
          <a:prstGeom prst="rect">
            <a:avLst/>
          </a:prstGeom>
          <a:noFill/>
        </p:spPr>
        <p:txBody>
          <a:bodyPr wrap="none" lIns="0" tIns="0" rIns="0" bIns="0" rtlCol="0">
            <a:spAutoFit/>
          </a:bodyPr>
          <a:lstStyle/>
          <a:p>
            <a:r>
              <a:rPr lang="en-US" sz="3600" dirty="0">
                <a:solidFill>
                  <a:srgbClr val="32425C"/>
                </a:solidFill>
                <a:latin typeface="+mj-lt"/>
              </a:rPr>
              <a:t>Hypothesis Testing</a:t>
            </a:r>
          </a:p>
        </p:txBody>
      </p:sp>
      <p:sp>
        <p:nvSpPr>
          <p:cNvPr id="15" name="Freeform 11"/>
          <p:cNvSpPr>
            <a:spLocks/>
          </p:cNvSpPr>
          <p:nvPr/>
        </p:nvSpPr>
        <p:spPr bwMode="auto">
          <a:xfrm>
            <a:off x="5551710" y="3703336"/>
            <a:ext cx="2124297" cy="2127901"/>
          </a:xfrm>
          <a:custGeom>
            <a:avLst/>
            <a:gdLst>
              <a:gd name="T0" fmla="*/ 747 w 747"/>
              <a:gd name="T1" fmla="*/ 416 h 748"/>
              <a:gd name="T2" fmla="*/ 747 w 747"/>
              <a:gd name="T3" fmla="*/ 331 h 748"/>
              <a:gd name="T4" fmla="*/ 656 w 747"/>
              <a:gd name="T5" fmla="*/ 315 h 748"/>
              <a:gd name="T6" fmla="*/ 615 w 747"/>
              <a:gd name="T7" fmla="*/ 215 h 748"/>
              <a:gd name="T8" fmla="*/ 668 w 747"/>
              <a:gd name="T9" fmla="*/ 140 h 748"/>
              <a:gd name="T10" fmla="*/ 608 w 747"/>
              <a:gd name="T11" fmla="*/ 79 h 748"/>
              <a:gd name="T12" fmla="*/ 532 w 747"/>
              <a:gd name="T13" fmla="*/ 132 h 748"/>
              <a:gd name="T14" fmla="*/ 432 w 747"/>
              <a:gd name="T15" fmla="*/ 91 h 748"/>
              <a:gd name="T16" fmla="*/ 416 w 747"/>
              <a:gd name="T17" fmla="*/ 0 h 748"/>
              <a:gd name="T18" fmla="*/ 331 w 747"/>
              <a:gd name="T19" fmla="*/ 0 h 748"/>
              <a:gd name="T20" fmla="*/ 315 w 747"/>
              <a:gd name="T21" fmla="*/ 91 h 748"/>
              <a:gd name="T22" fmla="*/ 215 w 747"/>
              <a:gd name="T23" fmla="*/ 132 h 748"/>
              <a:gd name="T24" fmla="*/ 139 w 747"/>
              <a:gd name="T25" fmla="*/ 79 h 748"/>
              <a:gd name="T26" fmla="*/ 79 w 747"/>
              <a:gd name="T27" fmla="*/ 140 h 748"/>
              <a:gd name="T28" fmla="*/ 132 w 747"/>
              <a:gd name="T29" fmla="*/ 215 h 748"/>
              <a:gd name="T30" fmla="*/ 91 w 747"/>
              <a:gd name="T31" fmla="*/ 315 h 748"/>
              <a:gd name="T32" fmla="*/ 0 w 747"/>
              <a:gd name="T33" fmla="*/ 331 h 748"/>
              <a:gd name="T34" fmla="*/ 0 w 747"/>
              <a:gd name="T35" fmla="*/ 416 h 748"/>
              <a:gd name="T36" fmla="*/ 91 w 747"/>
              <a:gd name="T37" fmla="*/ 433 h 748"/>
              <a:gd name="T38" fmla="*/ 132 w 747"/>
              <a:gd name="T39" fmla="*/ 532 h 748"/>
              <a:gd name="T40" fmla="*/ 79 w 747"/>
              <a:gd name="T41" fmla="*/ 608 h 748"/>
              <a:gd name="T42" fmla="*/ 139 w 747"/>
              <a:gd name="T43" fmla="*/ 668 h 748"/>
              <a:gd name="T44" fmla="*/ 215 w 747"/>
              <a:gd name="T45" fmla="*/ 615 h 748"/>
              <a:gd name="T46" fmla="*/ 315 w 747"/>
              <a:gd name="T47" fmla="*/ 657 h 748"/>
              <a:gd name="T48" fmla="*/ 331 w 747"/>
              <a:gd name="T49" fmla="*/ 748 h 748"/>
              <a:gd name="T50" fmla="*/ 416 w 747"/>
              <a:gd name="T51" fmla="*/ 748 h 748"/>
              <a:gd name="T52" fmla="*/ 432 w 747"/>
              <a:gd name="T53" fmla="*/ 657 h 748"/>
              <a:gd name="T54" fmla="*/ 532 w 747"/>
              <a:gd name="T55" fmla="*/ 615 h 748"/>
              <a:gd name="T56" fmla="*/ 608 w 747"/>
              <a:gd name="T57" fmla="*/ 668 h 748"/>
              <a:gd name="T58" fmla="*/ 668 w 747"/>
              <a:gd name="T59" fmla="*/ 608 h 748"/>
              <a:gd name="T60" fmla="*/ 615 w 747"/>
              <a:gd name="T61" fmla="*/ 532 h 748"/>
              <a:gd name="T62" fmla="*/ 656 w 747"/>
              <a:gd name="T63" fmla="*/ 433 h 748"/>
              <a:gd name="T64" fmla="*/ 747 w 747"/>
              <a:gd name="T65" fmla="*/ 416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7" h="748">
                <a:moveTo>
                  <a:pt x="747" y="416"/>
                </a:moveTo>
                <a:cubicBezTo>
                  <a:pt x="747" y="331"/>
                  <a:pt x="747" y="331"/>
                  <a:pt x="747" y="331"/>
                </a:cubicBezTo>
                <a:cubicBezTo>
                  <a:pt x="656" y="315"/>
                  <a:pt x="656" y="315"/>
                  <a:pt x="656" y="315"/>
                </a:cubicBezTo>
                <a:cubicBezTo>
                  <a:pt x="649" y="279"/>
                  <a:pt x="635" y="245"/>
                  <a:pt x="615" y="215"/>
                </a:cubicBezTo>
                <a:cubicBezTo>
                  <a:pt x="668" y="140"/>
                  <a:pt x="668" y="140"/>
                  <a:pt x="668" y="140"/>
                </a:cubicBezTo>
                <a:cubicBezTo>
                  <a:pt x="608" y="79"/>
                  <a:pt x="608" y="79"/>
                  <a:pt x="608" y="79"/>
                </a:cubicBezTo>
                <a:cubicBezTo>
                  <a:pt x="532" y="132"/>
                  <a:pt x="532" y="132"/>
                  <a:pt x="532" y="132"/>
                </a:cubicBezTo>
                <a:cubicBezTo>
                  <a:pt x="502" y="113"/>
                  <a:pt x="468" y="98"/>
                  <a:pt x="432" y="91"/>
                </a:cubicBezTo>
                <a:cubicBezTo>
                  <a:pt x="416" y="0"/>
                  <a:pt x="416" y="0"/>
                  <a:pt x="416" y="0"/>
                </a:cubicBezTo>
                <a:cubicBezTo>
                  <a:pt x="331" y="0"/>
                  <a:pt x="331" y="0"/>
                  <a:pt x="331" y="0"/>
                </a:cubicBezTo>
                <a:cubicBezTo>
                  <a:pt x="315" y="91"/>
                  <a:pt x="315" y="91"/>
                  <a:pt x="315" y="91"/>
                </a:cubicBezTo>
                <a:cubicBezTo>
                  <a:pt x="279" y="98"/>
                  <a:pt x="245" y="113"/>
                  <a:pt x="215" y="132"/>
                </a:cubicBezTo>
                <a:cubicBezTo>
                  <a:pt x="139" y="79"/>
                  <a:pt x="139" y="79"/>
                  <a:pt x="139" y="79"/>
                </a:cubicBezTo>
                <a:cubicBezTo>
                  <a:pt x="79" y="140"/>
                  <a:pt x="79" y="140"/>
                  <a:pt x="79" y="140"/>
                </a:cubicBezTo>
                <a:cubicBezTo>
                  <a:pt x="132" y="215"/>
                  <a:pt x="132" y="215"/>
                  <a:pt x="132" y="215"/>
                </a:cubicBezTo>
                <a:cubicBezTo>
                  <a:pt x="112" y="245"/>
                  <a:pt x="98" y="279"/>
                  <a:pt x="91" y="315"/>
                </a:cubicBezTo>
                <a:cubicBezTo>
                  <a:pt x="0" y="331"/>
                  <a:pt x="0" y="331"/>
                  <a:pt x="0" y="331"/>
                </a:cubicBezTo>
                <a:cubicBezTo>
                  <a:pt x="0" y="416"/>
                  <a:pt x="0" y="416"/>
                  <a:pt x="0" y="416"/>
                </a:cubicBezTo>
                <a:cubicBezTo>
                  <a:pt x="91" y="433"/>
                  <a:pt x="91" y="433"/>
                  <a:pt x="91" y="433"/>
                </a:cubicBezTo>
                <a:cubicBezTo>
                  <a:pt x="98" y="469"/>
                  <a:pt x="112" y="502"/>
                  <a:pt x="132" y="532"/>
                </a:cubicBezTo>
                <a:cubicBezTo>
                  <a:pt x="79" y="608"/>
                  <a:pt x="79" y="608"/>
                  <a:pt x="79" y="608"/>
                </a:cubicBezTo>
                <a:cubicBezTo>
                  <a:pt x="139" y="668"/>
                  <a:pt x="139" y="668"/>
                  <a:pt x="139" y="668"/>
                </a:cubicBezTo>
                <a:cubicBezTo>
                  <a:pt x="215" y="615"/>
                  <a:pt x="215" y="615"/>
                  <a:pt x="215" y="615"/>
                </a:cubicBezTo>
                <a:cubicBezTo>
                  <a:pt x="245" y="635"/>
                  <a:pt x="279" y="649"/>
                  <a:pt x="315" y="657"/>
                </a:cubicBezTo>
                <a:cubicBezTo>
                  <a:pt x="331" y="748"/>
                  <a:pt x="331" y="748"/>
                  <a:pt x="331" y="748"/>
                </a:cubicBezTo>
                <a:cubicBezTo>
                  <a:pt x="416" y="748"/>
                  <a:pt x="416" y="748"/>
                  <a:pt x="416" y="748"/>
                </a:cubicBezTo>
                <a:cubicBezTo>
                  <a:pt x="432" y="657"/>
                  <a:pt x="432" y="657"/>
                  <a:pt x="432" y="657"/>
                </a:cubicBezTo>
                <a:cubicBezTo>
                  <a:pt x="468" y="649"/>
                  <a:pt x="502" y="635"/>
                  <a:pt x="532" y="615"/>
                </a:cubicBezTo>
                <a:cubicBezTo>
                  <a:pt x="608" y="668"/>
                  <a:pt x="608" y="668"/>
                  <a:pt x="608" y="668"/>
                </a:cubicBezTo>
                <a:cubicBezTo>
                  <a:pt x="668" y="608"/>
                  <a:pt x="668" y="608"/>
                  <a:pt x="668" y="608"/>
                </a:cubicBezTo>
                <a:cubicBezTo>
                  <a:pt x="615" y="532"/>
                  <a:pt x="615" y="532"/>
                  <a:pt x="615" y="532"/>
                </a:cubicBezTo>
                <a:cubicBezTo>
                  <a:pt x="635" y="502"/>
                  <a:pt x="649" y="469"/>
                  <a:pt x="656" y="433"/>
                </a:cubicBezTo>
                <a:lnTo>
                  <a:pt x="747" y="416"/>
                </a:lnTo>
                <a:close/>
              </a:path>
            </a:pathLst>
          </a:custGeom>
          <a:gradFill>
            <a:gsLst>
              <a:gs pos="0">
                <a:srgbClr val="024793"/>
              </a:gs>
              <a:gs pos="100000">
                <a:srgbClr val="33D360"/>
              </a:gs>
            </a:gsLst>
            <a:lin ang="13500000" scaled="1"/>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p:cNvSpPr>
          <p:nvPr/>
        </p:nvSpPr>
        <p:spPr bwMode="auto">
          <a:xfrm>
            <a:off x="4493166" y="3359699"/>
            <a:ext cx="1296446" cy="1393769"/>
          </a:xfrm>
          <a:custGeom>
            <a:avLst/>
            <a:gdLst>
              <a:gd name="T0" fmla="*/ 330 w 456"/>
              <a:gd name="T1" fmla="*/ 367 h 490"/>
              <a:gd name="T2" fmla="*/ 418 w 456"/>
              <a:gd name="T3" fmla="*/ 404 h 490"/>
              <a:gd name="T4" fmla="*/ 456 w 456"/>
              <a:gd name="T5" fmla="*/ 343 h 490"/>
              <a:gd name="T6" fmla="*/ 385 w 456"/>
              <a:gd name="T7" fmla="*/ 283 h 490"/>
              <a:gd name="T8" fmla="*/ 390 w 456"/>
              <a:gd name="T9" fmla="*/ 241 h 490"/>
              <a:gd name="T10" fmla="*/ 385 w 456"/>
              <a:gd name="T11" fmla="*/ 203 h 490"/>
              <a:gd name="T12" fmla="*/ 454 w 456"/>
              <a:gd name="T13" fmla="*/ 142 h 490"/>
              <a:gd name="T14" fmla="*/ 415 w 456"/>
              <a:gd name="T15" fmla="*/ 82 h 490"/>
              <a:gd name="T16" fmla="*/ 333 w 456"/>
              <a:gd name="T17" fmla="*/ 118 h 490"/>
              <a:gd name="T18" fmla="*/ 277 w 456"/>
              <a:gd name="T19" fmla="*/ 87 h 490"/>
              <a:gd name="T20" fmla="*/ 264 w 456"/>
              <a:gd name="T21" fmla="*/ 0 h 490"/>
              <a:gd name="T22" fmla="*/ 192 w 456"/>
              <a:gd name="T23" fmla="*/ 0 h 490"/>
              <a:gd name="T24" fmla="*/ 179 w 456"/>
              <a:gd name="T25" fmla="*/ 87 h 490"/>
              <a:gd name="T26" fmla="*/ 119 w 456"/>
              <a:gd name="T27" fmla="*/ 121 h 490"/>
              <a:gd name="T28" fmla="*/ 37 w 456"/>
              <a:gd name="T29" fmla="*/ 86 h 490"/>
              <a:gd name="T30" fmla="*/ 0 w 456"/>
              <a:gd name="T31" fmla="*/ 147 h 490"/>
              <a:gd name="T32" fmla="*/ 69 w 456"/>
              <a:gd name="T33" fmla="*/ 206 h 490"/>
              <a:gd name="T34" fmla="*/ 65 w 456"/>
              <a:gd name="T35" fmla="*/ 241 h 490"/>
              <a:gd name="T36" fmla="*/ 72 w 456"/>
              <a:gd name="T37" fmla="*/ 286 h 490"/>
              <a:gd name="T38" fmla="*/ 2 w 456"/>
              <a:gd name="T39" fmla="*/ 348 h 490"/>
              <a:gd name="T40" fmla="*/ 41 w 456"/>
              <a:gd name="T41" fmla="*/ 408 h 490"/>
              <a:gd name="T42" fmla="*/ 128 w 456"/>
              <a:gd name="T43" fmla="*/ 369 h 490"/>
              <a:gd name="T44" fmla="*/ 177 w 456"/>
              <a:gd name="T45" fmla="*/ 396 h 490"/>
              <a:gd name="T46" fmla="*/ 192 w 456"/>
              <a:gd name="T47" fmla="*/ 490 h 490"/>
              <a:gd name="T48" fmla="*/ 264 w 456"/>
              <a:gd name="T49" fmla="*/ 490 h 490"/>
              <a:gd name="T50" fmla="*/ 278 w 456"/>
              <a:gd name="T51" fmla="*/ 396 h 490"/>
              <a:gd name="T52" fmla="*/ 330 w 456"/>
              <a:gd name="T53" fmla="*/ 3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6" h="490">
                <a:moveTo>
                  <a:pt x="330" y="367"/>
                </a:moveTo>
                <a:cubicBezTo>
                  <a:pt x="418" y="404"/>
                  <a:pt x="418" y="404"/>
                  <a:pt x="418" y="404"/>
                </a:cubicBezTo>
                <a:cubicBezTo>
                  <a:pt x="456" y="343"/>
                  <a:pt x="456" y="343"/>
                  <a:pt x="456" y="343"/>
                </a:cubicBezTo>
                <a:cubicBezTo>
                  <a:pt x="385" y="283"/>
                  <a:pt x="385" y="283"/>
                  <a:pt x="385" y="283"/>
                </a:cubicBezTo>
                <a:cubicBezTo>
                  <a:pt x="388" y="270"/>
                  <a:pt x="390" y="256"/>
                  <a:pt x="390" y="241"/>
                </a:cubicBezTo>
                <a:cubicBezTo>
                  <a:pt x="390" y="228"/>
                  <a:pt x="388" y="215"/>
                  <a:pt x="385" y="203"/>
                </a:cubicBezTo>
                <a:cubicBezTo>
                  <a:pt x="454" y="142"/>
                  <a:pt x="454" y="142"/>
                  <a:pt x="454" y="142"/>
                </a:cubicBezTo>
                <a:cubicBezTo>
                  <a:pt x="415" y="82"/>
                  <a:pt x="415" y="82"/>
                  <a:pt x="415" y="82"/>
                </a:cubicBezTo>
                <a:cubicBezTo>
                  <a:pt x="333" y="118"/>
                  <a:pt x="333" y="118"/>
                  <a:pt x="333" y="118"/>
                </a:cubicBezTo>
                <a:cubicBezTo>
                  <a:pt x="317" y="104"/>
                  <a:pt x="298" y="94"/>
                  <a:pt x="277" y="87"/>
                </a:cubicBezTo>
                <a:cubicBezTo>
                  <a:pt x="264" y="0"/>
                  <a:pt x="264" y="0"/>
                  <a:pt x="264" y="0"/>
                </a:cubicBezTo>
                <a:cubicBezTo>
                  <a:pt x="192" y="0"/>
                  <a:pt x="192" y="0"/>
                  <a:pt x="192" y="0"/>
                </a:cubicBezTo>
                <a:cubicBezTo>
                  <a:pt x="179" y="87"/>
                  <a:pt x="179" y="87"/>
                  <a:pt x="179" y="87"/>
                </a:cubicBezTo>
                <a:cubicBezTo>
                  <a:pt x="156" y="94"/>
                  <a:pt x="136" y="106"/>
                  <a:pt x="119" y="121"/>
                </a:cubicBezTo>
                <a:cubicBezTo>
                  <a:pt x="37" y="86"/>
                  <a:pt x="37" y="86"/>
                  <a:pt x="37" y="86"/>
                </a:cubicBezTo>
                <a:cubicBezTo>
                  <a:pt x="0" y="147"/>
                  <a:pt x="0" y="147"/>
                  <a:pt x="0" y="147"/>
                </a:cubicBezTo>
                <a:cubicBezTo>
                  <a:pt x="69" y="206"/>
                  <a:pt x="69" y="206"/>
                  <a:pt x="69" y="206"/>
                </a:cubicBezTo>
                <a:cubicBezTo>
                  <a:pt x="67" y="217"/>
                  <a:pt x="65" y="229"/>
                  <a:pt x="65" y="241"/>
                </a:cubicBezTo>
                <a:cubicBezTo>
                  <a:pt x="65" y="257"/>
                  <a:pt x="68" y="272"/>
                  <a:pt x="72" y="286"/>
                </a:cubicBezTo>
                <a:cubicBezTo>
                  <a:pt x="2" y="348"/>
                  <a:pt x="2" y="348"/>
                  <a:pt x="2" y="348"/>
                </a:cubicBezTo>
                <a:cubicBezTo>
                  <a:pt x="41" y="408"/>
                  <a:pt x="41" y="408"/>
                  <a:pt x="41" y="408"/>
                </a:cubicBezTo>
                <a:cubicBezTo>
                  <a:pt x="128" y="369"/>
                  <a:pt x="128" y="369"/>
                  <a:pt x="128" y="369"/>
                </a:cubicBezTo>
                <a:cubicBezTo>
                  <a:pt x="142" y="381"/>
                  <a:pt x="159" y="390"/>
                  <a:pt x="177" y="396"/>
                </a:cubicBezTo>
                <a:cubicBezTo>
                  <a:pt x="192" y="490"/>
                  <a:pt x="192" y="490"/>
                  <a:pt x="192" y="490"/>
                </a:cubicBezTo>
                <a:cubicBezTo>
                  <a:pt x="264" y="490"/>
                  <a:pt x="264" y="490"/>
                  <a:pt x="264" y="490"/>
                </a:cubicBezTo>
                <a:cubicBezTo>
                  <a:pt x="278" y="396"/>
                  <a:pt x="278" y="396"/>
                  <a:pt x="278" y="396"/>
                </a:cubicBezTo>
                <a:cubicBezTo>
                  <a:pt x="297" y="389"/>
                  <a:pt x="315" y="380"/>
                  <a:pt x="330" y="367"/>
                </a:cubicBezTo>
                <a:close/>
              </a:path>
            </a:pathLst>
          </a:cu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7" name="Freeform 13"/>
          <p:cNvSpPr>
            <a:spLocks/>
          </p:cNvSpPr>
          <p:nvPr/>
        </p:nvSpPr>
        <p:spPr bwMode="auto">
          <a:xfrm>
            <a:off x="5109548" y="2207437"/>
            <a:ext cx="1414195" cy="1360127"/>
          </a:xfrm>
          <a:custGeom>
            <a:avLst/>
            <a:gdLst>
              <a:gd name="T0" fmla="*/ 99 w 497"/>
              <a:gd name="T1" fmla="*/ 302 h 478"/>
              <a:gd name="T2" fmla="*/ 123 w 497"/>
              <a:gd name="T3" fmla="*/ 340 h 478"/>
              <a:gd name="T4" fmla="*/ 84 w 497"/>
              <a:gd name="T5" fmla="*/ 425 h 478"/>
              <a:gd name="T6" fmla="*/ 144 w 497"/>
              <a:gd name="T7" fmla="*/ 464 h 478"/>
              <a:gd name="T8" fmla="*/ 207 w 497"/>
              <a:gd name="T9" fmla="*/ 393 h 478"/>
              <a:gd name="T10" fmla="*/ 264 w 497"/>
              <a:gd name="T11" fmla="*/ 397 h 478"/>
              <a:gd name="T12" fmla="*/ 315 w 497"/>
              <a:gd name="T13" fmla="*/ 478 h 478"/>
              <a:gd name="T14" fmla="*/ 381 w 497"/>
              <a:gd name="T15" fmla="*/ 449 h 478"/>
              <a:gd name="T16" fmla="*/ 356 w 497"/>
              <a:gd name="T17" fmla="*/ 357 h 478"/>
              <a:gd name="T18" fmla="*/ 392 w 497"/>
              <a:gd name="T19" fmla="*/ 309 h 478"/>
              <a:gd name="T20" fmla="*/ 487 w 497"/>
              <a:gd name="T21" fmla="*/ 307 h 478"/>
              <a:gd name="T22" fmla="*/ 497 w 497"/>
              <a:gd name="T23" fmla="*/ 236 h 478"/>
              <a:gd name="T24" fmla="*/ 407 w 497"/>
              <a:gd name="T25" fmla="*/ 210 h 478"/>
              <a:gd name="T26" fmla="*/ 395 w 497"/>
              <a:gd name="T27" fmla="*/ 170 h 478"/>
              <a:gd name="T28" fmla="*/ 375 w 497"/>
              <a:gd name="T29" fmla="*/ 137 h 478"/>
              <a:gd name="T30" fmla="*/ 413 w 497"/>
              <a:gd name="T31" fmla="*/ 54 h 478"/>
              <a:gd name="T32" fmla="*/ 353 w 497"/>
              <a:gd name="T33" fmla="*/ 14 h 478"/>
              <a:gd name="T34" fmla="*/ 294 w 497"/>
              <a:gd name="T35" fmla="*/ 81 h 478"/>
              <a:gd name="T36" fmla="*/ 229 w 497"/>
              <a:gd name="T37" fmla="*/ 75 h 478"/>
              <a:gd name="T38" fmla="*/ 182 w 497"/>
              <a:gd name="T39" fmla="*/ 0 h 478"/>
              <a:gd name="T40" fmla="*/ 116 w 497"/>
              <a:gd name="T41" fmla="*/ 29 h 478"/>
              <a:gd name="T42" fmla="*/ 139 w 497"/>
              <a:gd name="T43" fmla="*/ 115 h 478"/>
              <a:gd name="T44" fmla="*/ 99 w 497"/>
              <a:gd name="T45" fmla="*/ 170 h 478"/>
              <a:gd name="T46" fmla="*/ 10 w 497"/>
              <a:gd name="T47" fmla="*/ 171 h 478"/>
              <a:gd name="T48" fmla="*/ 0 w 497"/>
              <a:gd name="T49" fmla="*/ 242 h 478"/>
              <a:gd name="T50" fmla="*/ 88 w 497"/>
              <a:gd name="T51" fmla="*/ 268 h 478"/>
              <a:gd name="T52" fmla="*/ 99 w 497"/>
              <a:gd name="T53" fmla="*/ 302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478">
                <a:moveTo>
                  <a:pt x="99" y="302"/>
                </a:moveTo>
                <a:cubicBezTo>
                  <a:pt x="105" y="316"/>
                  <a:pt x="113" y="329"/>
                  <a:pt x="123" y="340"/>
                </a:cubicBezTo>
                <a:cubicBezTo>
                  <a:pt x="84" y="425"/>
                  <a:pt x="84" y="425"/>
                  <a:pt x="84" y="425"/>
                </a:cubicBezTo>
                <a:cubicBezTo>
                  <a:pt x="144" y="464"/>
                  <a:pt x="144" y="464"/>
                  <a:pt x="144" y="464"/>
                </a:cubicBezTo>
                <a:cubicBezTo>
                  <a:pt x="207" y="393"/>
                  <a:pt x="207" y="393"/>
                  <a:pt x="207" y="393"/>
                </a:cubicBezTo>
                <a:cubicBezTo>
                  <a:pt x="225" y="398"/>
                  <a:pt x="244" y="399"/>
                  <a:pt x="264" y="397"/>
                </a:cubicBezTo>
                <a:cubicBezTo>
                  <a:pt x="315" y="478"/>
                  <a:pt x="315" y="478"/>
                  <a:pt x="315" y="478"/>
                </a:cubicBezTo>
                <a:cubicBezTo>
                  <a:pt x="381" y="449"/>
                  <a:pt x="381" y="449"/>
                  <a:pt x="381" y="449"/>
                </a:cubicBezTo>
                <a:cubicBezTo>
                  <a:pt x="356" y="357"/>
                  <a:pt x="356" y="357"/>
                  <a:pt x="356" y="357"/>
                </a:cubicBezTo>
                <a:cubicBezTo>
                  <a:pt x="371" y="343"/>
                  <a:pt x="383" y="327"/>
                  <a:pt x="392" y="309"/>
                </a:cubicBezTo>
                <a:cubicBezTo>
                  <a:pt x="487" y="307"/>
                  <a:pt x="487" y="307"/>
                  <a:pt x="487" y="307"/>
                </a:cubicBezTo>
                <a:cubicBezTo>
                  <a:pt x="497" y="236"/>
                  <a:pt x="497" y="236"/>
                  <a:pt x="497" y="236"/>
                </a:cubicBezTo>
                <a:cubicBezTo>
                  <a:pt x="407" y="210"/>
                  <a:pt x="407" y="210"/>
                  <a:pt x="407" y="210"/>
                </a:cubicBezTo>
                <a:cubicBezTo>
                  <a:pt x="405" y="197"/>
                  <a:pt x="401" y="183"/>
                  <a:pt x="395" y="170"/>
                </a:cubicBezTo>
                <a:cubicBezTo>
                  <a:pt x="390" y="158"/>
                  <a:pt x="383" y="147"/>
                  <a:pt x="375" y="137"/>
                </a:cubicBezTo>
                <a:cubicBezTo>
                  <a:pt x="413" y="54"/>
                  <a:pt x="413" y="54"/>
                  <a:pt x="413" y="54"/>
                </a:cubicBezTo>
                <a:cubicBezTo>
                  <a:pt x="353" y="14"/>
                  <a:pt x="353" y="14"/>
                  <a:pt x="353" y="14"/>
                </a:cubicBezTo>
                <a:cubicBezTo>
                  <a:pt x="294" y="81"/>
                  <a:pt x="294" y="81"/>
                  <a:pt x="294" y="81"/>
                </a:cubicBezTo>
                <a:cubicBezTo>
                  <a:pt x="273" y="74"/>
                  <a:pt x="251" y="72"/>
                  <a:pt x="229" y="75"/>
                </a:cubicBezTo>
                <a:cubicBezTo>
                  <a:pt x="182" y="0"/>
                  <a:pt x="182" y="0"/>
                  <a:pt x="182" y="0"/>
                </a:cubicBezTo>
                <a:cubicBezTo>
                  <a:pt x="116" y="29"/>
                  <a:pt x="116" y="29"/>
                  <a:pt x="116" y="29"/>
                </a:cubicBezTo>
                <a:cubicBezTo>
                  <a:pt x="139" y="115"/>
                  <a:pt x="139" y="115"/>
                  <a:pt x="139" y="115"/>
                </a:cubicBezTo>
                <a:cubicBezTo>
                  <a:pt x="122" y="130"/>
                  <a:pt x="108" y="149"/>
                  <a:pt x="99" y="170"/>
                </a:cubicBezTo>
                <a:cubicBezTo>
                  <a:pt x="10" y="171"/>
                  <a:pt x="10" y="171"/>
                  <a:pt x="10" y="171"/>
                </a:cubicBezTo>
                <a:cubicBezTo>
                  <a:pt x="0" y="242"/>
                  <a:pt x="0" y="242"/>
                  <a:pt x="0" y="242"/>
                </a:cubicBezTo>
                <a:cubicBezTo>
                  <a:pt x="88" y="268"/>
                  <a:pt x="88" y="268"/>
                  <a:pt x="88" y="268"/>
                </a:cubicBezTo>
                <a:cubicBezTo>
                  <a:pt x="90" y="279"/>
                  <a:pt x="94" y="291"/>
                  <a:pt x="99" y="302"/>
                </a:cubicBezTo>
                <a:close/>
              </a:path>
            </a:pathLst>
          </a:custGeom>
          <a:gradFill>
            <a:gsLst>
              <a:gs pos="0">
                <a:srgbClr val="024793"/>
              </a:gs>
              <a:gs pos="100000">
                <a:srgbClr val="33D360"/>
              </a:gs>
            </a:gsLst>
            <a:lin ang="13500000" scaled="1"/>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4"/>
          <p:cNvSpPr>
            <a:spLocks/>
          </p:cNvSpPr>
          <p:nvPr/>
        </p:nvSpPr>
        <p:spPr bwMode="auto">
          <a:xfrm>
            <a:off x="4208404" y="3154239"/>
            <a:ext cx="632002" cy="688474"/>
          </a:xfrm>
          <a:custGeom>
            <a:avLst/>
            <a:gdLst>
              <a:gd name="T0" fmla="*/ 24 w 222"/>
              <a:gd name="T1" fmla="*/ 242 h 242"/>
              <a:gd name="T2" fmla="*/ 0 w 222"/>
              <a:gd name="T3" fmla="*/ 236 h 242"/>
              <a:gd name="T4" fmla="*/ 214 w 222"/>
              <a:gd name="T5" fmla="*/ 0 h 242"/>
              <a:gd name="T6" fmla="*/ 222 w 222"/>
              <a:gd name="T7" fmla="*/ 22 h 242"/>
              <a:gd name="T8" fmla="*/ 24 w 222"/>
              <a:gd name="T9" fmla="*/ 242 h 242"/>
            </a:gdLst>
            <a:ahLst/>
            <a:cxnLst>
              <a:cxn ang="0">
                <a:pos x="T0" y="T1"/>
              </a:cxn>
              <a:cxn ang="0">
                <a:pos x="T2" y="T3"/>
              </a:cxn>
              <a:cxn ang="0">
                <a:pos x="T4" y="T5"/>
              </a:cxn>
              <a:cxn ang="0">
                <a:pos x="T6" y="T7"/>
              </a:cxn>
              <a:cxn ang="0">
                <a:pos x="T8" y="T9"/>
              </a:cxn>
            </a:cxnLst>
            <a:rect l="0" t="0" r="r" b="b"/>
            <a:pathLst>
              <a:path w="222" h="242">
                <a:moveTo>
                  <a:pt x="24" y="242"/>
                </a:moveTo>
                <a:cubicBezTo>
                  <a:pt x="0" y="236"/>
                  <a:pt x="0" y="236"/>
                  <a:pt x="0" y="236"/>
                </a:cubicBezTo>
                <a:cubicBezTo>
                  <a:pt x="27" y="126"/>
                  <a:pt x="107" y="38"/>
                  <a:pt x="214" y="0"/>
                </a:cubicBezTo>
                <a:cubicBezTo>
                  <a:pt x="222" y="22"/>
                  <a:pt x="222" y="22"/>
                  <a:pt x="222" y="22"/>
                </a:cubicBezTo>
                <a:cubicBezTo>
                  <a:pt x="123" y="58"/>
                  <a:pt x="49" y="140"/>
                  <a:pt x="24" y="242"/>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p:nvSpPr>
        <p:spPr bwMode="auto">
          <a:xfrm>
            <a:off x="4171157" y="3797055"/>
            <a:ext cx="153795" cy="148989"/>
          </a:xfrm>
          <a:custGeom>
            <a:avLst/>
            <a:gdLst>
              <a:gd name="T0" fmla="*/ 128 w 128"/>
              <a:gd name="T1" fmla="*/ 24 h 124"/>
              <a:gd name="T2" fmla="*/ 43 w 128"/>
              <a:gd name="T3" fmla="*/ 124 h 124"/>
              <a:gd name="T4" fmla="*/ 0 w 128"/>
              <a:gd name="T5" fmla="*/ 0 h 124"/>
              <a:gd name="T6" fmla="*/ 128 w 128"/>
              <a:gd name="T7" fmla="*/ 24 h 124"/>
            </a:gdLst>
            <a:ahLst/>
            <a:cxnLst>
              <a:cxn ang="0">
                <a:pos x="T0" y="T1"/>
              </a:cxn>
              <a:cxn ang="0">
                <a:pos x="T2" y="T3"/>
              </a:cxn>
              <a:cxn ang="0">
                <a:pos x="T4" y="T5"/>
              </a:cxn>
              <a:cxn ang="0">
                <a:pos x="T6" y="T7"/>
              </a:cxn>
            </a:cxnLst>
            <a:rect l="0" t="0" r="r" b="b"/>
            <a:pathLst>
              <a:path w="128" h="124">
                <a:moveTo>
                  <a:pt x="128" y="24"/>
                </a:moveTo>
                <a:lnTo>
                  <a:pt x="43" y="124"/>
                </a:lnTo>
                <a:lnTo>
                  <a:pt x="0" y="0"/>
                </a:lnTo>
                <a:lnTo>
                  <a:pt x="128" y="2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63" name="Group 62"/>
          <p:cNvGrpSpPr/>
          <p:nvPr/>
        </p:nvGrpSpPr>
        <p:grpSpPr>
          <a:xfrm rot="3709215">
            <a:off x="7221743" y="4614653"/>
            <a:ext cx="1078970" cy="1075365"/>
            <a:chOff x="6941874" y="3238539"/>
            <a:chExt cx="1078970" cy="1075365"/>
          </a:xfrm>
        </p:grpSpPr>
        <p:sp>
          <p:nvSpPr>
            <p:cNvPr id="20" name="Freeform 16"/>
            <p:cNvSpPr>
              <a:spLocks/>
            </p:cNvSpPr>
            <p:nvPr/>
          </p:nvSpPr>
          <p:spPr bwMode="auto">
            <a:xfrm>
              <a:off x="6941874" y="3238539"/>
              <a:ext cx="1041722" cy="978042"/>
            </a:xfrm>
            <a:custGeom>
              <a:avLst/>
              <a:gdLst>
                <a:gd name="T0" fmla="*/ 343 w 366"/>
                <a:gd name="T1" fmla="*/ 344 h 344"/>
                <a:gd name="T2" fmla="*/ 0 w 366"/>
                <a:gd name="T3" fmla="*/ 24 h 344"/>
                <a:gd name="T4" fmla="*/ 6 w 366"/>
                <a:gd name="T5" fmla="*/ 0 h 344"/>
                <a:gd name="T6" fmla="*/ 366 w 366"/>
                <a:gd name="T7" fmla="*/ 336 h 344"/>
                <a:gd name="T8" fmla="*/ 343 w 366"/>
                <a:gd name="T9" fmla="*/ 344 h 344"/>
              </a:gdLst>
              <a:ahLst/>
              <a:cxnLst>
                <a:cxn ang="0">
                  <a:pos x="T0" y="T1"/>
                </a:cxn>
                <a:cxn ang="0">
                  <a:pos x="T2" y="T3"/>
                </a:cxn>
                <a:cxn ang="0">
                  <a:pos x="T4" y="T5"/>
                </a:cxn>
                <a:cxn ang="0">
                  <a:pos x="T6" y="T7"/>
                </a:cxn>
                <a:cxn ang="0">
                  <a:pos x="T8" y="T9"/>
                </a:cxn>
              </a:cxnLst>
              <a:rect l="0" t="0" r="r" b="b"/>
              <a:pathLst>
                <a:path w="366" h="344">
                  <a:moveTo>
                    <a:pt x="343" y="344"/>
                  </a:moveTo>
                  <a:cubicBezTo>
                    <a:pt x="293" y="185"/>
                    <a:pt x="162" y="63"/>
                    <a:pt x="0" y="24"/>
                  </a:cubicBezTo>
                  <a:cubicBezTo>
                    <a:pt x="6" y="0"/>
                    <a:pt x="6" y="0"/>
                    <a:pt x="6" y="0"/>
                  </a:cubicBezTo>
                  <a:cubicBezTo>
                    <a:pt x="176" y="41"/>
                    <a:pt x="314" y="170"/>
                    <a:pt x="366" y="336"/>
                  </a:cubicBezTo>
                  <a:lnTo>
                    <a:pt x="343" y="34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p:cNvSpPr>
            <p:nvPr/>
          </p:nvSpPr>
          <p:spPr bwMode="auto">
            <a:xfrm>
              <a:off x="7869452" y="4162512"/>
              <a:ext cx="151392" cy="151392"/>
            </a:xfrm>
            <a:custGeom>
              <a:avLst/>
              <a:gdLst>
                <a:gd name="T0" fmla="*/ 126 w 126"/>
                <a:gd name="T1" fmla="*/ 0 h 126"/>
                <a:gd name="T2" fmla="*/ 93 w 126"/>
                <a:gd name="T3" fmla="*/ 126 h 126"/>
                <a:gd name="T4" fmla="*/ 0 w 126"/>
                <a:gd name="T5" fmla="*/ 36 h 126"/>
                <a:gd name="T6" fmla="*/ 126 w 126"/>
                <a:gd name="T7" fmla="*/ 0 h 126"/>
              </a:gdLst>
              <a:ahLst/>
              <a:cxnLst>
                <a:cxn ang="0">
                  <a:pos x="T0" y="T1"/>
                </a:cxn>
                <a:cxn ang="0">
                  <a:pos x="T2" y="T3"/>
                </a:cxn>
                <a:cxn ang="0">
                  <a:pos x="T4" y="T5"/>
                </a:cxn>
                <a:cxn ang="0">
                  <a:pos x="T6" y="T7"/>
                </a:cxn>
              </a:cxnLst>
              <a:rect l="0" t="0" r="r" b="b"/>
              <a:pathLst>
                <a:path w="126" h="126">
                  <a:moveTo>
                    <a:pt x="126" y="0"/>
                  </a:moveTo>
                  <a:lnTo>
                    <a:pt x="93" y="126"/>
                  </a:lnTo>
                  <a:lnTo>
                    <a:pt x="0" y="36"/>
                  </a:lnTo>
                  <a:lnTo>
                    <a:pt x="126" y="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2" name="Freeform 18"/>
          <p:cNvSpPr>
            <a:spLocks/>
          </p:cNvSpPr>
          <p:nvPr/>
        </p:nvSpPr>
        <p:spPr bwMode="auto">
          <a:xfrm>
            <a:off x="4845213" y="1974341"/>
            <a:ext cx="544291" cy="756961"/>
          </a:xfrm>
          <a:custGeom>
            <a:avLst/>
            <a:gdLst>
              <a:gd name="T0" fmla="*/ 24 w 191"/>
              <a:gd name="T1" fmla="*/ 266 h 266"/>
              <a:gd name="T2" fmla="*/ 0 w 191"/>
              <a:gd name="T3" fmla="*/ 263 h 266"/>
              <a:gd name="T4" fmla="*/ 180 w 191"/>
              <a:gd name="T5" fmla="*/ 0 h 266"/>
              <a:gd name="T6" fmla="*/ 191 w 191"/>
              <a:gd name="T7" fmla="*/ 21 h 266"/>
              <a:gd name="T8" fmla="*/ 24 w 191"/>
              <a:gd name="T9" fmla="*/ 266 h 266"/>
            </a:gdLst>
            <a:ahLst/>
            <a:cxnLst>
              <a:cxn ang="0">
                <a:pos x="T0" y="T1"/>
              </a:cxn>
              <a:cxn ang="0">
                <a:pos x="T2" y="T3"/>
              </a:cxn>
              <a:cxn ang="0">
                <a:pos x="T4" y="T5"/>
              </a:cxn>
              <a:cxn ang="0">
                <a:pos x="T6" y="T7"/>
              </a:cxn>
              <a:cxn ang="0">
                <a:pos x="T8" y="T9"/>
              </a:cxn>
            </a:cxnLst>
            <a:rect l="0" t="0" r="r" b="b"/>
            <a:pathLst>
              <a:path w="191" h="266">
                <a:moveTo>
                  <a:pt x="24" y="266"/>
                </a:moveTo>
                <a:cubicBezTo>
                  <a:pt x="0" y="263"/>
                  <a:pt x="0" y="263"/>
                  <a:pt x="0" y="263"/>
                </a:cubicBezTo>
                <a:cubicBezTo>
                  <a:pt x="12" y="151"/>
                  <a:pt x="79" y="52"/>
                  <a:pt x="180" y="0"/>
                </a:cubicBezTo>
                <a:cubicBezTo>
                  <a:pt x="191" y="21"/>
                  <a:pt x="191" y="21"/>
                  <a:pt x="191" y="21"/>
                </a:cubicBezTo>
                <a:cubicBezTo>
                  <a:pt x="98" y="70"/>
                  <a:pt x="35" y="161"/>
                  <a:pt x="24" y="266"/>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9"/>
          <p:cNvSpPr>
            <a:spLocks/>
          </p:cNvSpPr>
          <p:nvPr/>
        </p:nvSpPr>
        <p:spPr bwMode="auto">
          <a:xfrm>
            <a:off x="5321017" y="1943101"/>
            <a:ext cx="156198" cy="141780"/>
          </a:xfrm>
          <a:custGeom>
            <a:avLst/>
            <a:gdLst>
              <a:gd name="T0" fmla="*/ 0 w 130"/>
              <a:gd name="T1" fmla="*/ 0 h 118"/>
              <a:gd name="T2" fmla="*/ 130 w 130"/>
              <a:gd name="T3" fmla="*/ 14 h 118"/>
              <a:gd name="T4" fmla="*/ 54 w 130"/>
              <a:gd name="T5" fmla="*/ 118 h 118"/>
              <a:gd name="T6" fmla="*/ 0 w 130"/>
              <a:gd name="T7" fmla="*/ 0 h 118"/>
            </a:gdLst>
            <a:ahLst/>
            <a:cxnLst>
              <a:cxn ang="0">
                <a:pos x="T0" y="T1"/>
              </a:cxn>
              <a:cxn ang="0">
                <a:pos x="T2" y="T3"/>
              </a:cxn>
              <a:cxn ang="0">
                <a:pos x="T4" y="T5"/>
              </a:cxn>
              <a:cxn ang="0">
                <a:pos x="T6" y="T7"/>
              </a:cxn>
            </a:cxnLst>
            <a:rect l="0" t="0" r="r" b="b"/>
            <a:pathLst>
              <a:path w="130" h="118">
                <a:moveTo>
                  <a:pt x="0" y="0"/>
                </a:moveTo>
                <a:lnTo>
                  <a:pt x="130" y="14"/>
                </a:lnTo>
                <a:lnTo>
                  <a:pt x="54" y="118"/>
                </a:lnTo>
                <a:lnTo>
                  <a:pt x="0" y="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24" name="Group 23"/>
          <p:cNvGrpSpPr/>
          <p:nvPr/>
        </p:nvGrpSpPr>
        <p:grpSpPr>
          <a:xfrm>
            <a:off x="5665833" y="2706525"/>
            <a:ext cx="301625" cy="361950"/>
            <a:chOff x="3421063" y="2524125"/>
            <a:chExt cx="301625" cy="361950"/>
          </a:xfrm>
          <a:solidFill>
            <a:schemeClr val="bg1"/>
          </a:solidFill>
        </p:grpSpPr>
        <p:sp>
          <p:nvSpPr>
            <p:cNvPr id="25" name="Freeform 24"/>
            <p:cNvSpPr>
              <a:spLocks noEditPoints="1"/>
            </p:cNvSpPr>
            <p:nvPr/>
          </p:nvSpPr>
          <p:spPr bwMode="auto">
            <a:xfrm>
              <a:off x="3421063" y="2584450"/>
              <a:ext cx="301625" cy="301625"/>
            </a:xfrm>
            <a:custGeom>
              <a:avLst/>
              <a:gdLst>
                <a:gd name="T0" fmla="*/ 70 w 80"/>
                <a:gd name="T1" fmla="*/ 13 h 80"/>
                <a:gd name="T2" fmla="*/ 74 w 80"/>
                <a:gd name="T3" fmla="*/ 9 h 80"/>
                <a:gd name="T4" fmla="*/ 75 w 80"/>
                <a:gd name="T5" fmla="*/ 9 h 80"/>
                <a:gd name="T6" fmla="*/ 76 w 80"/>
                <a:gd name="T7" fmla="*/ 10 h 80"/>
                <a:gd name="T8" fmla="*/ 77 w 80"/>
                <a:gd name="T9" fmla="*/ 9 h 80"/>
                <a:gd name="T10" fmla="*/ 77 w 80"/>
                <a:gd name="T11" fmla="*/ 7 h 80"/>
                <a:gd name="T12" fmla="*/ 73 w 80"/>
                <a:gd name="T13" fmla="*/ 3 h 80"/>
                <a:gd name="T14" fmla="*/ 71 w 80"/>
                <a:gd name="T15" fmla="*/ 3 h 80"/>
                <a:gd name="T16" fmla="*/ 71 w 80"/>
                <a:gd name="T17" fmla="*/ 5 h 80"/>
                <a:gd name="T18" fmla="*/ 71 w 80"/>
                <a:gd name="T19" fmla="*/ 6 h 80"/>
                <a:gd name="T20" fmla="*/ 67 w 80"/>
                <a:gd name="T21" fmla="*/ 10 h 80"/>
                <a:gd name="T22" fmla="*/ 40 w 80"/>
                <a:gd name="T23" fmla="*/ 0 h 80"/>
                <a:gd name="T24" fmla="*/ 0 w 80"/>
                <a:gd name="T25" fmla="*/ 40 h 80"/>
                <a:gd name="T26" fmla="*/ 40 w 80"/>
                <a:gd name="T27" fmla="*/ 80 h 80"/>
                <a:gd name="T28" fmla="*/ 80 w 80"/>
                <a:gd name="T29" fmla="*/ 40 h 80"/>
                <a:gd name="T30" fmla="*/ 70 w 80"/>
                <a:gd name="T31" fmla="*/ 13 h 80"/>
                <a:gd name="T32" fmla="*/ 41 w 80"/>
                <a:gd name="T33" fmla="*/ 41 h 80"/>
                <a:gd name="T34" fmla="*/ 40 w 80"/>
                <a:gd name="T35" fmla="*/ 42 h 80"/>
                <a:gd name="T36" fmla="*/ 39 w 80"/>
                <a:gd name="T37" fmla="*/ 41 h 80"/>
                <a:gd name="T38" fmla="*/ 21 w 80"/>
                <a:gd name="T39" fmla="*/ 23 h 80"/>
                <a:gd name="T40" fmla="*/ 21 w 80"/>
                <a:gd name="T41" fmla="*/ 21 h 80"/>
                <a:gd name="T42" fmla="*/ 23 w 80"/>
                <a:gd name="T43" fmla="*/ 21 h 80"/>
                <a:gd name="T44" fmla="*/ 41 w 80"/>
                <a:gd name="T45" fmla="*/ 39 h 80"/>
                <a:gd name="T46" fmla="*/ 41 w 80"/>
                <a:gd name="T47" fmla="*/ 4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0" h="80">
                  <a:moveTo>
                    <a:pt x="70" y="13"/>
                  </a:moveTo>
                  <a:cubicBezTo>
                    <a:pt x="74" y="9"/>
                    <a:pt x="74" y="9"/>
                    <a:pt x="74" y="9"/>
                  </a:cubicBezTo>
                  <a:cubicBezTo>
                    <a:pt x="75" y="9"/>
                    <a:pt x="75" y="9"/>
                    <a:pt x="75" y="9"/>
                  </a:cubicBezTo>
                  <a:cubicBezTo>
                    <a:pt x="75" y="10"/>
                    <a:pt x="75" y="10"/>
                    <a:pt x="76" y="10"/>
                  </a:cubicBezTo>
                  <a:cubicBezTo>
                    <a:pt x="77" y="10"/>
                    <a:pt x="77" y="10"/>
                    <a:pt x="77" y="9"/>
                  </a:cubicBezTo>
                  <a:cubicBezTo>
                    <a:pt x="78" y="9"/>
                    <a:pt x="78" y="7"/>
                    <a:pt x="77" y="7"/>
                  </a:cubicBezTo>
                  <a:cubicBezTo>
                    <a:pt x="73" y="3"/>
                    <a:pt x="73" y="3"/>
                    <a:pt x="73" y="3"/>
                  </a:cubicBezTo>
                  <a:cubicBezTo>
                    <a:pt x="73" y="2"/>
                    <a:pt x="71" y="2"/>
                    <a:pt x="71" y="3"/>
                  </a:cubicBezTo>
                  <a:cubicBezTo>
                    <a:pt x="70" y="3"/>
                    <a:pt x="70" y="5"/>
                    <a:pt x="71" y="5"/>
                  </a:cubicBezTo>
                  <a:cubicBezTo>
                    <a:pt x="71" y="6"/>
                    <a:pt x="71" y="6"/>
                    <a:pt x="71" y="6"/>
                  </a:cubicBezTo>
                  <a:cubicBezTo>
                    <a:pt x="67" y="10"/>
                    <a:pt x="67" y="10"/>
                    <a:pt x="67" y="10"/>
                  </a:cubicBezTo>
                  <a:cubicBezTo>
                    <a:pt x="60" y="4"/>
                    <a:pt x="50" y="0"/>
                    <a:pt x="40" y="0"/>
                  </a:cubicBezTo>
                  <a:cubicBezTo>
                    <a:pt x="18" y="0"/>
                    <a:pt x="0" y="18"/>
                    <a:pt x="0" y="40"/>
                  </a:cubicBezTo>
                  <a:cubicBezTo>
                    <a:pt x="0" y="62"/>
                    <a:pt x="18" y="80"/>
                    <a:pt x="40" y="80"/>
                  </a:cubicBezTo>
                  <a:cubicBezTo>
                    <a:pt x="62" y="80"/>
                    <a:pt x="80" y="62"/>
                    <a:pt x="80" y="40"/>
                  </a:cubicBezTo>
                  <a:cubicBezTo>
                    <a:pt x="80" y="30"/>
                    <a:pt x="76" y="20"/>
                    <a:pt x="70" y="13"/>
                  </a:cubicBezTo>
                  <a:close/>
                  <a:moveTo>
                    <a:pt x="41" y="41"/>
                  </a:moveTo>
                  <a:cubicBezTo>
                    <a:pt x="41" y="42"/>
                    <a:pt x="41" y="42"/>
                    <a:pt x="40" y="42"/>
                  </a:cubicBezTo>
                  <a:cubicBezTo>
                    <a:pt x="39" y="42"/>
                    <a:pt x="39" y="42"/>
                    <a:pt x="39" y="41"/>
                  </a:cubicBezTo>
                  <a:cubicBezTo>
                    <a:pt x="21" y="23"/>
                    <a:pt x="21" y="23"/>
                    <a:pt x="21" y="23"/>
                  </a:cubicBezTo>
                  <a:cubicBezTo>
                    <a:pt x="20" y="23"/>
                    <a:pt x="20" y="21"/>
                    <a:pt x="21" y="21"/>
                  </a:cubicBezTo>
                  <a:cubicBezTo>
                    <a:pt x="21" y="20"/>
                    <a:pt x="23" y="20"/>
                    <a:pt x="23" y="21"/>
                  </a:cubicBezTo>
                  <a:cubicBezTo>
                    <a:pt x="41" y="39"/>
                    <a:pt x="41" y="39"/>
                    <a:pt x="41" y="39"/>
                  </a:cubicBezTo>
                  <a:cubicBezTo>
                    <a:pt x="42" y="39"/>
                    <a:pt x="42" y="41"/>
                    <a:pt x="41"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25"/>
            <p:cNvSpPr>
              <a:spLocks/>
            </p:cNvSpPr>
            <p:nvPr/>
          </p:nvSpPr>
          <p:spPr bwMode="auto">
            <a:xfrm>
              <a:off x="3519488" y="2524125"/>
              <a:ext cx="104775" cy="52388"/>
            </a:xfrm>
            <a:custGeom>
              <a:avLst/>
              <a:gdLst>
                <a:gd name="T0" fmla="*/ 2 w 28"/>
                <a:gd name="T1" fmla="*/ 4 h 14"/>
                <a:gd name="T2" fmla="*/ 8 w 28"/>
                <a:gd name="T3" fmla="*/ 4 h 14"/>
                <a:gd name="T4" fmla="*/ 8 w 28"/>
                <a:gd name="T5" fmla="*/ 12 h 14"/>
                <a:gd name="T6" fmla="*/ 10 w 28"/>
                <a:gd name="T7" fmla="*/ 14 h 14"/>
                <a:gd name="T8" fmla="*/ 18 w 28"/>
                <a:gd name="T9" fmla="*/ 14 h 14"/>
                <a:gd name="T10" fmla="*/ 20 w 28"/>
                <a:gd name="T11" fmla="*/ 12 h 14"/>
                <a:gd name="T12" fmla="*/ 20 w 28"/>
                <a:gd name="T13" fmla="*/ 4 h 14"/>
                <a:gd name="T14" fmla="*/ 26 w 28"/>
                <a:gd name="T15" fmla="*/ 4 h 14"/>
                <a:gd name="T16" fmla="*/ 28 w 28"/>
                <a:gd name="T17" fmla="*/ 2 h 14"/>
                <a:gd name="T18" fmla="*/ 26 w 28"/>
                <a:gd name="T19" fmla="*/ 0 h 14"/>
                <a:gd name="T20" fmla="*/ 18 w 28"/>
                <a:gd name="T21" fmla="*/ 0 h 14"/>
                <a:gd name="T22" fmla="*/ 10 w 28"/>
                <a:gd name="T23" fmla="*/ 0 h 14"/>
                <a:gd name="T24" fmla="*/ 2 w 28"/>
                <a:gd name="T25" fmla="*/ 0 h 14"/>
                <a:gd name="T26" fmla="*/ 0 w 28"/>
                <a:gd name="T27" fmla="*/ 2 h 14"/>
                <a:gd name="T28" fmla="*/ 2 w 28"/>
                <a:gd name="T29"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4">
                  <a:moveTo>
                    <a:pt x="2" y="4"/>
                  </a:moveTo>
                  <a:cubicBezTo>
                    <a:pt x="8" y="4"/>
                    <a:pt x="8" y="4"/>
                    <a:pt x="8" y="4"/>
                  </a:cubicBezTo>
                  <a:cubicBezTo>
                    <a:pt x="8" y="12"/>
                    <a:pt x="8" y="12"/>
                    <a:pt x="8" y="12"/>
                  </a:cubicBezTo>
                  <a:cubicBezTo>
                    <a:pt x="8" y="13"/>
                    <a:pt x="9" y="14"/>
                    <a:pt x="10" y="14"/>
                  </a:cubicBezTo>
                  <a:cubicBezTo>
                    <a:pt x="18" y="14"/>
                    <a:pt x="18" y="14"/>
                    <a:pt x="18" y="14"/>
                  </a:cubicBezTo>
                  <a:cubicBezTo>
                    <a:pt x="19" y="14"/>
                    <a:pt x="20" y="13"/>
                    <a:pt x="20" y="12"/>
                  </a:cubicBezTo>
                  <a:cubicBezTo>
                    <a:pt x="20" y="4"/>
                    <a:pt x="20" y="4"/>
                    <a:pt x="20" y="4"/>
                  </a:cubicBezTo>
                  <a:cubicBezTo>
                    <a:pt x="26" y="4"/>
                    <a:pt x="26" y="4"/>
                    <a:pt x="26" y="4"/>
                  </a:cubicBezTo>
                  <a:cubicBezTo>
                    <a:pt x="27" y="4"/>
                    <a:pt x="28" y="3"/>
                    <a:pt x="28" y="2"/>
                  </a:cubicBezTo>
                  <a:cubicBezTo>
                    <a:pt x="28" y="1"/>
                    <a:pt x="27" y="0"/>
                    <a:pt x="26" y="0"/>
                  </a:cubicBezTo>
                  <a:cubicBezTo>
                    <a:pt x="18" y="0"/>
                    <a:pt x="18" y="0"/>
                    <a:pt x="18" y="0"/>
                  </a:cubicBezTo>
                  <a:cubicBezTo>
                    <a:pt x="10" y="0"/>
                    <a:pt x="10" y="0"/>
                    <a:pt x="10"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p:nvGrpSpPr>
        <p:grpSpPr>
          <a:xfrm>
            <a:off x="4935808" y="3891483"/>
            <a:ext cx="360363" cy="330201"/>
            <a:chOff x="2670175" y="1458913"/>
            <a:chExt cx="360363" cy="330201"/>
          </a:xfrm>
          <a:solidFill>
            <a:schemeClr val="bg1"/>
          </a:solidFill>
        </p:grpSpPr>
        <p:sp>
          <p:nvSpPr>
            <p:cNvPr id="28" name="Freeform 27"/>
            <p:cNvSpPr>
              <a:spLocks/>
            </p:cNvSpPr>
            <p:nvPr/>
          </p:nvSpPr>
          <p:spPr bwMode="auto">
            <a:xfrm>
              <a:off x="2670175" y="1458913"/>
              <a:ext cx="349250" cy="206375"/>
            </a:xfrm>
            <a:custGeom>
              <a:avLst/>
              <a:gdLst>
                <a:gd name="T0" fmla="*/ 1 w 93"/>
                <a:gd name="T1" fmla="*/ 38 h 55"/>
                <a:gd name="T2" fmla="*/ 0 w 93"/>
                <a:gd name="T3" fmla="*/ 40 h 55"/>
                <a:gd name="T4" fmla="*/ 1 w 93"/>
                <a:gd name="T5" fmla="*/ 42 h 55"/>
                <a:gd name="T6" fmla="*/ 34 w 93"/>
                <a:gd name="T7" fmla="*/ 55 h 55"/>
                <a:gd name="T8" fmla="*/ 93 w 93"/>
                <a:gd name="T9" fmla="*/ 0 h 55"/>
                <a:gd name="T10" fmla="*/ 1 w 93"/>
                <a:gd name="T11" fmla="*/ 38 h 55"/>
              </a:gdLst>
              <a:ahLst/>
              <a:cxnLst>
                <a:cxn ang="0">
                  <a:pos x="T0" y="T1"/>
                </a:cxn>
                <a:cxn ang="0">
                  <a:pos x="T2" y="T3"/>
                </a:cxn>
                <a:cxn ang="0">
                  <a:pos x="T4" y="T5"/>
                </a:cxn>
                <a:cxn ang="0">
                  <a:pos x="T6" y="T7"/>
                </a:cxn>
                <a:cxn ang="0">
                  <a:pos x="T8" y="T9"/>
                </a:cxn>
                <a:cxn ang="0">
                  <a:pos x="T10" y="T11"/>
                </a:cxn>
              </a:cxnLst>
              <a:rect l="0" t="0" r="r" b="b"/>
              <a:pathLst>
                <a:path w="93" h="55">
                  <a:moveTo>
                    <a:pt x="1" y="38"/>
                  </a:moveTo>
                  <a:cubicBezTo>
                    <a:pt x="0" y="38"/>
                    <a:pt x="0" y="39"/>
                    <a:pt x="0" y="40"/>
                  </a:cubicBezTo>
                  <a:cubicBezTo>
                    <a:pt x="0" y="41"/>
                    <a:pt x="1" y="42"/>
                    <a:pt x="1" y="42"/>
                  </a:cubicBezTo>
                  <a:cubicBezTo>
                    <a:pt x="34" y="55"/>
                    <a:pt x="34" y="55"/>
                    <a:pt x="34" y="55"/>
                  </a:cubicBezTo>
                  <a:cubicBezTo>
                    <a:pt x="93" y="0"/>
                    <a:pt x="93" y="0"/>
                    <a:pt x="93" y="0"/>
                  </a:cubicBezTo>
                  <a:lnTo>
                    <a:pt x="1"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p:cNvSpPr>
            <p:nvPr/>
          </p:nvSpPr>
          <p:spPr bwMode="auto">
            <a:xfrm>
              <a:off x="2805113" y="1470026"/>
              <a:ext cx="225425" cy="319088"/>
            </a:xfrm>
            <a:custGeom>
              <a:avLst/>
              <a:gdLst>
                <a:gd name="T0" fmla="*/ 0 w 60"/>
                <a:gd name="T1" fmla="*/ 56 h 85"/>
                <a:gd name="T2" fmla="*/ 0 w 60"/>
                <a:gd name="T3" fmla="*/ 56 h 85"/>
                <a:gd name="T4" fmla="*/ 0 w 60"/>
                <a:gd name="T5" fmla="*/ 83 h 85"/>
                <a:gd name="T6" fmla="*/ 2 w 60"/>
                <a:gd name="T7" fmla="*/ 85 h 85"/>
                <a:gd name="T8" fmla="*/ 4 w 60"/>
                <a:gd name="T9" fmla="*/ 84 h 85"/>
                <a:gd name="T10" fmla="*/ 17 w 60"/>
                <a:gd name="T11" fmla="*/ 61 h 85"/>
                <a:gd name="T12" fmla="*/ 41 w 60"/>
                <a:gd name="T13" fmla="*/ 75 h 85"/>
                <a:gd name="T14" fmla="*/ 43 w 60"/>
                <a:gd name="T15" fmla="*/ 75 h 85"/>
                <a:gd name="T16" fmla="*/ 44 w 60"/>
                <a:gd name="T17" fmla="*/ 73 h 85"/>
                <a:gd name="T18" fmla="*/ 60 w 60"/>
                <a:gd name="T19" fmla="*/ 0 h 85"/>
                <a:gd name="T20" fmla="*/ 0 w 60"/>
                <a:gd name="T21" fmla="*/ 5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85">
                  <a:moveTo>
                    <a:pt x="0" y="56"/>
                  </a:moveTo>
                  <a:cubicBezTo>
                    <a:pt x="0" y="56"/>
                    <a:pt x="0" y="56"/>
                    <a:pt x="0" y="56"/>
                  </a:cubicBezTo>
                  <a:cubicBezTo>
                    <a:pt x="0" y="83"/>
                    <a:pt x="0" y="83"/>
                    <a:pt x="0" y="83"/>
                  </a:cubicBezTo>
                  <a:cubicBezTo>
                    <a:pt x="0" y="84"/>
                    <a:pt x="1" y="85"/>
                    <a:pt x="2" y="85"/>
                  </a:cubicBezTo>
                  <a:cubicBezTo>
                    <a:pt x="3" y="85"/>
                    <a:pt x="3" y="85"/>
                    <a:pt x="4" y="84"/>
                  </a:cubicBezTo>
                  <a:cubicBezTo>
                    <a:pt x="17" y="61"/>
                    <a:pt x="17" y="61"/>
                    <a:pt x="17" y="61"/>
                  </a:cubicBezTo>
                  <a:cubicBezTo>
                    <a:pt x="41" y="75"/>
                    <a:pt x="41" y="75"/>
                    <a:pt x="41" y="75"/>
                  </a:cubicBezTo>
                  <a:cubicBezTo>
                    <a:pt x="42" y="75"/>
                    <a:pt x="42" y="75"/>
                    <a:pt x="43" y="75"/>
                  </a:cubicBezTo>
                  <a:cubicBezTo>
                    <a:pt x="43" y="75"/>
                    <a:pt x="44" y="74"/>
                    <a:pt x="44" y="73"/>
                  </a:cubicBezTo>
                  <a:cubicBezTo>
                    <a:pt x="60" y="0"/>
                    <a:pt x="60" y="0"/>
                    <a:pt x="60" y="0"/>
                  </a:cubicBezTo>
                  <a:lnTo>
                    <a:pt x="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0" name="Group 29"/>
          <p:cNvGrpSpPr/>
          <p:nvPr/>
        </p:nvGrpSpPr>
        <p:grpSpPr>
          <a:xfrm>
            <a:off x="6330918" y="4483100"/>
            <a:ext cx="565882" cy="568372"/>
            <a:chOff x="8445501" y="1787525"/>
            <a:chExt cx="360363" cy="361950"/>
          </a:xfrm>
          <a:solidFill>
            <a:schemeClr val="bg1"/>
          </a:solidFill>
        </p:grpSpPr>
        <p:sp>
          <p:nvSpPr>
            <p:cNvPr id="31" name="Freeform 311"/>
            <p:cNvSpPr>
              <a:spLocks/>
            </p:cNvSpPr>
            <p:nvPr/>
          </p:nvSpPr>
          <p:spPr bwMode="auto">
            <a:xfrm>
              <a:off x="8489951" y="2089150"/>
              <a:ext cx="104775" cy="60325"/>
            </a:xfrm>
            <a:custGeom>
              <a:avLst/>
              <a:gdLst>
                <a:gd name="T0" fmla="*/ 26 w 28"/>
                <a:gd name="T1" fmla="*/ 0 h 16"/>
                <a:gd name="T2" fmla="*/ 24 w 28"/>
                <a:gd name="T3" fmla="*/ 0 h 16"/>
                <a:gd name="T4" fmla="*/ 4 w 28"/>
                <a:gd name="T5" fmla="*/ 0 h 16"/>
                <a:gd name="T6" fmla="*/ 2 w 28"/>
                <a:gd name="T7" fmla="*/ 0 h 16"/>
                <a:gd name="T8" fmla="*/ 0 w 28"/>
                <a:gd name="T9" fmla="*/ 2 h 16"/>
                <a:gd name="T10" fmla="*/ 0 w 28"/>
                <a:gd name="T11" fmla="*/ 14 h 16"/>
                <a:gd name="T12" fmla="*/ 2 w 28"/>
                <a:gd name="T13" fmla="*/ 16 h 16"/>
                <a:gd name="T14" fmla="*/ 26 w 28"/>
                <a:gd name="T15" fmla="*/ 16 h 16"/>
                <a:gd name="T16" fmla="*/ 28 w 28"/>
                <a:gd name="T17" fmla="*/ 14 h 16"/>
                <a:gd name="T18" fmla="*/ 28 w 28"/>
                <a:gd name="T19" fmla="*/ 2 h 16"/>
                <a:gd name="T20" fmla="*/ 26 w 28"/>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6">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312"/>
            <p:cNvSpPr>
              <a:spLocks/>
            </p:cNvSpPr>
            <p:nvPr/>
          </p:nvSpPr>
          <p:spPr bwMode="auto">
            <a:xfrm>
              <a:off x="8445501" y="1882775"/>
              <a:ext cx="134938" cy="190500"/>
            </a:xfrm>
            <a:custGeom>
              <a:avLst/>
              <a:gdLst>
                <a:gd name="T0" fmla="*/ 15 w 36"/>
                <a:gd name="T1" fmla="*/ 51 h 51"/>
                <a:gd name="T2" fmla="*/ 36 w 36"/>
                <a:gd name="T3" fmla="*/ 51 h 51"/>
                <a:gd name="T4" fmla="*/ 36 w 36"/>
                <a:gd name="T5" fmla="*/ 39 h 51"/>
                <a:gd name="T6" fmla="*/ 36 w 36"/>
                <a:gd name="T7" fmla="*/ 38 h 51"/>
                <a:gd name="T8" fmla="*/ 30 w 36"/>
                <a:gd name="T9" fmla="*/ 22 h 51"/>
                <a:gd name="T10" fmla="*/ 22 w 36"/>
                <a:gd name="T11" fmla="*/ 19 h 51"/>
                <a:gd name="T12" fmla="*/ 19 w 36"/>
                <a:gd name="T13" fmla="*/ 27 h 51"/>
                <a:gd name="T14" fmla="*/ 20 w 36"/>
                <a:gd name="T15" fmla="*/ 33 h 51"/>
                <a:gd name="T16" fmla="*/ 14 w 36"/>
                <a:gd name="T17" fmla="*/ 26 h 51"/>
                <a:gd name="T18" fmla="*/ 7 w 36"/>
                <a:gd name="T19" fmla="*/ 2 h 51"/>
                <a:gd name="T20" fmla="*/ 1 w 36"/>
                <a:gd name="T21" fmla="*/ 1 h 51"/>
                <a:gd name="T22" fmla="*/ 0 w 36"/>
                <a:gd name="T23" fmla="*/ 3 h 51"/>
                <a:gd name="T24" fmla="*/ 0 w 36"/>
                <a:gd name="T25" fmla="*/ 35 h 51"/>
                <a:gd name="T26" fmla="*/ 1 w 36"/>
                <a:gd name="T27" fmla="*/ 37 h 51"/>
                <a:gd name="T28" fmla="*/ 15 w 36"/>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51">
                  <a:moveTo>
                    <a:pt x="15" y="51"/>
                  </a:moveTo>
                  <a:cubicBezTo>
                    <a:pt x="36" y="51"/>
                    <a:pt x="36" y="51"/>
                    <a:pt x="36" y="51"/>
                  </a:cubicBezTo>
                  <a:cubicBezTo>
                    <a:pt x="36" y="39"/>
                    <a:pt x="36" y="39"/>
                    <a:pt x="36" y="39"/>
                  </a:cubicBezTo>
                  <a:cubicBezTo>
                    <a:pt x="36" y="39"/>
                    <a:pt x="36" y="39"/>
                    <a:pt x="36" y="38"/>
                  </a:cubicBezTo>
                  <a:cubicBezTo>
                    <a:pt x="36" y="38"/>
                    <a:pt x="32" y="26"/>
                    <a:pt x="30" y="22"/>
                  </a:cubicBezTo>
                  <a:cubicBezTo>
                    <a:pt x="28" y="19"/>
                    <a:pt x="24" y="18"/>
                    <a:pt x="22" y="19"/>
                  </a:cubicBezTo>
                  <a:cubicBezTo>
                    <a:pt x="20" y="20"/>
                    <a:pt x="18" y="23"/>
                    <a:pt x="19" y="27"/>
                  </a:cubicBezTo>
                  <a:cubicBezTo>
                    <a:pt x="20" y="33"/>
                    <a:pt x="20" y="33"/>
                    <a:pt x="20" y="33"/>
                  </a:cubicBezTo>
                  <a:cubicBezTo>
                    <a:pt x="14" y="26"/>
                    <a:pt x="14" y="26"/>
                    <a:pt x="14" y="26"/>
                  </a:cubicBezTo>
                  <a:cubicBezTo>
                    <a:pt x="14" y="13"/>
                    <a:pt x="12" y="5"/>
                    <a:pt x="7" y="2"/>
                  </a:cubicBezTo>
                  <a:cubicBezTo>
                    <a:pt x="4" y="0"/>
                    <a:pt x="2" y="1"/>
                    <a:pt x="1" y="1"/>
                  </a:cubicBezTo>
                  <a:cubicBezTo>
                    <a:pt x="1" y="1"/>
                    <a:pt x="0" y="2"/>
                    <a:pt x="0" y="3"/>
                  </a:cubicBezTo>
                  <a:cubicBezTo>
                    <a:pt x="0" y="35"/>
                    <a:pt x="0" y="35"/>
                    <a:pt x="0" y="35"/>
                  </a:cubicBezTo>
                  <a:cubicBezTo>
                    <a:pt x="0" y="36"/>
                    <a:pt x="0" y="36"/>
                    <a:pt x="1" y="37"/>
                  </a:cubicBezTo>
                  <a:cubicBezTo>
                    <a:pt x="4" y="39"/>
                    <a:pt x="12" y="48"/>
                    <a:pt x="15"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Freeform 313"/>
            <p:cNvSpPr>
              <a:spLocks/>
            </p:cNvSpPr>
            <p:nvPr/>
          </p:nvSpPr>
          <p:spPr bwMode="auto">
            <a:xfrm>
              <a:off x="8655051" y="2089150"/>
              <a:ext cx="104775" cy="60325"/>
            </a:xfrm>
            <a:custGeom>
              <a:avLst/>
              <a:gdLst>
                <a:gd name="T0" fmla="*/ 26 w 28"/>
                <a:gd name="T1" fmla="*/ 0 h 16"/>
                <a:gd name="T2" fmla="*/ 24 w 28"/>
                <a:gd name="T3" fmla="*/ 0 h 16"/>
                <a:gd name="T4" fmla="*/ 4 w 28"/>
                <a:gd name="T5" fmla="*/ 0 h 16"/>
                <a:gd name="T6" fmla="*/ 2 w 28"/>
                <a:gd name="T7" fmla="*/ 0 h 16"/>
                <a:gd name="T8" fmla="*/ 0 w 28"/>
                <a:gd name="T9" fmla="*/ 2 h 16"/>
                <a:gd name="T10" fmla="*/ 0 w 28"/>
                <a:gd name="T11" fmla="*/ 14 h 16"/>
                <a:gd name="T12" fmla="*/ 2 w 28"/>
                <a:gd name="T13" fmla="*/ 16 h 16"/>
                <a:gd name="T14" fmla="*/ 26 w 28"/>
                <a:gd name="T15" fmla="*/ 16 h 16"/>
                <a:gd name="T16" fmla="*/ 28 w 28"/>
                <a:gd name="T17" fmla="*/ 14 h 16"/>
                <a:gd name="T18" fmla="*/ 28 w 28"/>
                <a:gd name="T19" fmla="*/ 2 h 16"/>
                <a:gd name="T20" fmla="*/ 26 w 28"/>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6">
                  <a:moveTo>
                    <a:pt x="26" y="0"/>
                  </a:moveTo>
                  <a:cubicBezTo>
                    <a:pt x="24" y="0"/>
                    <a:pt x="24" y="0"/>
                    <a:pt x="24" y="0"/>
                  </a:cubicBezTo>
                  <a:cubicBezTo>
                    <a:pt x="4" y="0"/>
                    <a:pt x="4" y="0"/>
                    <a:pt x="4" y="0"/>
                  </a:cubicBezTo>
                  <a:cubicBezTo>
                    <a:pt x="2" y="0"/>
                    <a:pt x="2" y="0"/>
                    <a:pt x="2" y="0"/>
                  </a:cubicBezTo>
                  <a:cubicBezTo>
                    <a:pt x="1" y="0"/>
                    <a:pt x="0" y="1"/>
                    <a:pt x="0" y="2"/>
                  </a:cubicBezTo>
                  <a:cubicBezTo>
                    <a:pt x="0" y="14"/>
                    <a:pt x="0" y="14"/>
                    <a:pt x="0" y="14"/>
                  </a:cubicBezTo>
                  <a:cubicBezTo>
                    <a:pt x="0" y="15"/>
                    <a:pt x="1" y="16"/>
                    <a:pt x="2" y="16"/>
                  </a:cubicBezTo>
                  <a:cubicBezTo>
                    <a:pt x="26" y="16"/>
                    <a:pt x="26" y="16"/>
                    <a:pt x="26" y="16"/>
                  </a:cubicBezTo>
                  <a:cubicBezTo>
                    <a:pt x="27" y="16"/>
                    <a:pt x="28" y="15"/>
                    <a:pt x="28" y="14"/>
                  </a:cubicBezTo>
                  <a:cubicBezTo>
                    <a:pt x="28" y="2"/>
                    <a:pt x="28" y="2"/>
                    <a:pt x="28" y="2"/>
                  </a:cubicBezTo>
                  <a:cubicBezTo>
                    <a:pt x="28" y="1"/>
                    <a:pt x="27" y="0"/>
                    <a:pt x="2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314"/>
            <p:cNvSpPr>
              <a:spLocks/>
            </p:cNvSpPr>
            <p:nvPr/>
          </p:nvSpPr>
          <p:spPr bwMode="auto">
            <a:xfrm>
              <a:off x="8670926" y="1882775"/>
              <a:ext cx="134938" cy="190500"/>
            </a:xfrm>
            <a:custGeom>
              <a:avLst/>
              <a:gdLst>
                <a:gd name="T0" fmla="*/ 35 w 36"/>
                <a:gd name="T1" fmla="*/ 1 h 51"/>
                <a:gd name="T2" fmla="*/ 29 w 36"/>
                <a:gd name="T3" fmla="*/ 2 h 51"/>
                <a:gd name="T4" fmla="*/ 22 w 36"/>
                <a:gd name="T5" fmla="*/ 26 h 51"/>
                <a:gd name="T6" fmla="*/ 16 w 36"/>
                <a:gd name="T7" fmla="*/ 33 h 51"/>
                <a:gd name="T8" fmla="*/ 17 w 36"/>
                <a:gd name="T9" fmla="*/ 27 h 51"/>
                <a:gd name="T10" fmla="*/ 14 w 36"/>
                <a:gd name="T11" fmla="*/ 19 h 51"/>
                <a:gd name="T12" fmla="*/ 6 w 36"/>
                <a:gd name="T13" fmla="*/ 22 h 51"/>
                <a:gd name="T14" fmla="*/ 0 w 36"/>
                <a:gd name="T15" fmla="*/ 38 h 51"/>
                <a:gd name="T16" fmla="*/ 0 w 36"/>
                <a:gd name="T17" fmla="*/ 39 h 51"/>
                <a:gd name="T18" fmla="*/ 0 w 36"/>
                <a:gd name="T19" fmla="*/ 51 h 51"/>
                <a:gd name="T20" fmla="*/ 21 w 36"/>
                <a:gd name="T21" fmla="*/ 51 h 51"/>
                <a:gd name="T22" fmla="*/ 35 w 36"/>
                <a:gd name="T23" fmla="*/ 36 h 51"/>
                <a:gd name="T24" fmla="*/ 36 w 36"/>
                <a:gd name="T25" fmla="*/ 35 h 51"/>
                <a:gd name="T26" fmla="*/ 36 w 36"/>
                <a:gd name="T27" fmla="*/ 3 h 51"/>
                <a:gd name="T28" fmla="*/ 35 w 36"/>
                <a:gd name="T2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51">
                  <a:moveTo>
                    <a:pt x="35" y="1"/>
                  </a:moveTo>
                  <a:cubicBezTo>
                    <a:pt x="34" y="1"/>
                    <a:pt x="32" y="0"/>
                    <a:pt x="29" y="2"/>
                  </a:cubicBezTo>
                  <a:cubicBezTo>
                    <a:pt x="24" y="5"/>
                    <a:pt x="22" y="13"/>
                    <a:pt x="22" y="26"/>
                  </a:cubicBezTo>
                  <a:cubicBezTo>
                    <a:pt x="16" y="33"/>
                    <a:pt x="16" y="33"/>
                    <a:pt x="16" y="33"/>
                  </a:cubicBezTo>
                  <a:cubicBezTo>
                    <a:pt x="17" y="27"/>
                    <a:pt x="17" y="27"/>
                    <a:pt x="17" y="27"/>
                  </a:cubicBezTo>
                  <a:cubicBezTo>
                    <a:pt x="18" y="23"/>
                    <a:pt x="16" y="20"/>
                    <a:pt x="14" y="19"/>
                  </a:cubicBezTo>
                  <a:cubicBezTo>
                    <a:pt x="12" y="18"/>
                    <a:pt x="8" y="19"/>
                    <a:pt x="6" y="22"/>
                  </a:cubicBezTo>
                  <a:cubicBezTo>
                    <a:pt x="4" y="26"/>
                    <a:pt x="0" y="38"/>
                    <a:pt x="0" y="38"/>
                  </a:cubicBezTo>
                  <a:cubicBezTo>
                    <a:pt x="0" y="39"/>
                    <a:pt x="0" y="39"/>
                    <a:pt x="0" y="39"/>
                  </a:cubicBezTo>
                  <a:cubicBezTo>
                    <a:pt x="0" y="51"/>
                    <a:pt x="0" y="51"/>
                    <a:pt x="0" y="51"/>
                  </a:cubicBezTo>
                  <a:cubicBezTo>
                    <a:pt x="21" y="51"/>
                    <a:pt x="21" y="51"/>
                    <a:pt x="21" y="51"/>
                  </a:cubicBezTo>
                  <a:cubicBezTo>
                    <a:pt x="24" y="48"/>
                    <a:pt x="33" y="39"/>
                    <a:pt x="35" y="36"/>
                  </a:cubicBezTo>
                  <a:cubicBezTo>
                    <a:pt x="36" y="36"/>
                    <a:pt x="36" y="36"/>
                    <a:pt x="36" y="35"/>
                  </a:cubicBezTo>
                  <a:cubicBezTo>
                    <a:pt x="36" y="3"/>
                    <a:pt x="36" y="3"/>
                    <a:pt x="36" y="3"/>
                  </a:cubicBezTo>
                  <a:cubicBezTo>
                    <a:pt x="36" y="2"/>
                    <a:pt x="35" y="1"/>
                    <a:pt x="3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315"/>
            <p:cNvSpPr>
              <a:spLocks/>
            </p:cNvSpPr>
            <p:nvPr/>
          </p:nvSpPr>
          <p:spPr bwMode="auto">
            <a:xfrm>
              <a:off x="8599488" y="1863725"/>
              <a:ext cx="52388" cy="82550"/>
            </a:xfrm>
            <a:custGeom>
              <a:avLst/>
              <a:gdLst>
                <a:gd name="T0" fmla="*/ 33 w 33"/>
                <a:gd name="T1" fmla="*/ 0 h 52"/>
                <a:gd name="T2" fmla="*/ 0 w 33"/>
                <a:gd name="T3" fmla="*/ 0 h 52"/>
                <a:gd name="T4" fmla="*/ 16 w 33"/>
                <a:gd name="T5" fmla="*/ 52 h 52"/>
                <a:gd name="T6" fmla="*/ 33 w 33"/>
                <a:gd name="T7" fmla="*/ 0 h 52"/>
              </a:gdLst>
              <a:ahLst/>
              <a:cxnLst>
                <a:cxn ang="0">
                  <a:pos x="T0" y="T1"/>
                </a:cxn>
                <a:cxn ang="0">
                  <a:pos x="T2" y="T3"/>
                </a:cxn>
                <a:cxn ang="0">
                  <a:pos x="T4" y="T5"/>
                </a:cxn>
                <a:cxn ang="0">
                  <a:pos x="T6" y="T7"/>
                </a:cxn>
              </a:cxnLst>
              <a:rect l="0" t="0" r="r" b="b"/>
              <a:pathLst>
                <a:path w="33" h="52">
                  <a:moveTo>
                    <a:pt x="33" y="0"/>
                  </a:moveTo>
                  <a:lnTo>
                    <a:pt x="0" y="0"/>
                  </a:lnTo>
                  <a:lnTo>
                    <a:pt x="16" y="52"/>
                  </a:lnTo>
                  <a:lnTo>
                    <a:pt x="3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316"/>
            <p:cNvSpPr>
              <a:spLocks/>
            </p:cNvSpPr>
            <p:nvPr/>
          </p:nvSpPr>
          <p:spPr bwMode="auto">
            <a:xfrm>
              <a:off x="8523288" y="1795463"/>
              <a:ext cx="53975" cy="52388"/>
            </a:xfrm>
            <a:custGeom>
              <a:avLst/>
              <a:gdLst>
                <a:gd name="T0" fmla="*/ 34 w 34"/>
                <a:gd name="T1" fmla="*/ 33 h 33"/>
                <a:gd name="T2" fmla="*/ 26 w 34"/>
                <a:gd name="T3" fmla="*/ 0 h 33"/>
                <a:gd name="T4" fmla="*/ 0 w 34"/>
                <a:gd name="T5" fmla="*/ 33 h 33"/>
                <a:gd name="T6" fmla="*/ 34 w 34"/>
                <a:gd name="T7" fmla="*/ 33 h 33"/>
              </a:gdLst>
              <a:ahLst/>
              <a:cxnLst>
                <a:cxn ang="0">
                  <a:pos x="T0" y="T1"/>
                </a:cxn>
                <a:cxn ang="0">
                  <a:pos x="T2" y="T3"/>
                </a:cxn>
                <a:cxn ang="0">
                  <a:pos x="T4" y="T5"/>
                </a:cxn>
                <a:cxn ang="0">
                  <a:pos x="T6" y="T7"/>
                </a:cxn>
              </a:cxnLst>
              <a:rect l="0" t="0" r="r" b="b"/>
              <a:pathLst>
                <a:path w="34" h="33">
                  <a:moveTo>
                    <a:pt x="34" y="33"/>
                  </a:moveTo>
                  <a:lnTo>
                    <a:pt x="26" y="0"/>
                  </a:lnTo>
                  <a:lnTo>
                    <a:pt x="0" y="33"/>
                  </a:lnTo>
                  <a:lnTo>
                    <a:pt x="34"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317"/>
            <p:cNvSpPr>
              <a:spLocks/>
            </p:cNvSpPr>
            <p:nvPr/>
          </p:nvSpPr>
          <p:spPr bwMode="auto">
            <a:xfrm>
              <a:off x="8580438" y="1787525"/>
              <a:ext cx="90488" cy="60325"/>
            </a:xfrm>
            <a:custGeom>
              <a:avLst/>
              <a:gdLst>
                <a:gd name="T0" fmla="*/ 0 w 57"/>
                <a:gd name="T1" fmla="*/ 0 h 38"/>
                <a:gd name="T2" fmla="*/ 7 w 57"/>
                <a:gd name="T3" fmla="*/ 38 h 38"/>
                <a:gd name="T4" fmla="*/ 47 w 57"/>
                <a:gd name="T5" fmla="*/ 38 h 38"/>
                <a:gd name="T6" fmla="*/ 57 w 57"/>
                <a:gd name="T7" fmla="*/ 0 h 38"/>
                <a:gd name="T8" fmla="*/ 0 w 57"/>
                <a:gd name="T9" fmla="*/ 0 h 38"/>
              </a:gdLst>
              <a:ahLst/>
              <a:cxnLst>
                <a:cxn ang="0">
                  <a:pos x="T0" y="T1"/>
                </a:cxn>
                <a:cxn ang="0">
                  <a:pos x="T2" y="T3"/>
                </a:cxn>
                <a:cxn ang="0">
                  <a:pos x="T4" y="T5"/>
                </a:cxn>
                <a:cxn ang="0">
                  <a:pos x="T6" y="T7"/>
                </a:cxn>
                <a:cxn ang="0">
                  <a:pos x="T8" y="T9"/>
                </a:cxn>
              </a:cxnLst>
              <a:rect l="0" t="0" r="r" b="b"/>
              <a:pathLst>
                <a:path w="57" h="38">
                  <a:moveTo>
                    <a:pt x="0" y="0"/>
                  </a:moveTo>
                  <a:lnTo>
                    <a:pt x="7" y="38"/>
                  </a:lnTo>
                  <a:lnTo>
                    <a:pt x="47" y="38"/>
                  </a:lnTo>
                  <a:lnTo>
                    <a:pt x="57"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318"/>
            <p:cNvSpPr>
              <a:spLocks/>
            </p:cNvSpPr>
            <p:nvPr/>
          </p:nvSpPr>
          <p:spPr bwMode="auto">
            <a:xfrm>
              <a:off x="8632826" y="1863725"/>
              <a:ext cx="93663" cy="104775"/>
            </a:xfrm>
            <a:custGeom>
              <a:avLst/>
              <a:gdLst>
                <a:gd name="T0" fmla="*/ 21 w 59"/>
                <a:gd name="T1" fmla="*/ 0 h 66"/>
                <a:gd name="T2" fmla="*/ 0 w 59"/>
                <a:gd name="T3" fmla="*/ 66 h 66"/>
                <a:gd name="T4" fmla="*/ 0 w 59"/>
                <a:gd name="T5" fmla="*/ 66 h 66"/>
                <a:gd name="T6" fmla="*/ 59 w 59"/>
                <a:gd name="T7" fmla="*/ 0 h 66"/>
                <a:gd name="T8" fmla="*/ 21 w 59"/>
                <a:gd name="T9" fmla="*/ 0 h 66"/>
              </a:gdLst>
              <a:ahLst/>
              <a:cxnLst>
                <a:cxn ang="0">
                  <a:pos x="T0" y="T1"/>
                </a:cxn>
                <a:cxn ang="0">
                  <a:pos x="T2" y="T3"/>
                </a:cxn>
                <a:cxn ang="0">
                  <a:pos x="T4" y="T5"/>
                </a:cxn>
                <a:cxn ang="0">
                  <a:pos x="T6" y="T7"/>
                </a:cxn>
                <a:cxn ang="0">
                  <a:pos x="T8" y="T9"/>
                </a:cxn>
              </a:cxnLst>
              <a:rect l="0" t="0" r="r" b="b"/>
              <a:pathLst>
                <a:path w="59" h="66">
                  <a:moveTo>
                    <a:pt x="21" y="0"/>
                  </a:moveTo>
                  <a:lnTo>
                    <a:pt x="0" y="66"/>
                  </a:lnTo>
                  <a:lnTo>
                    <a:pt x="0" y="66"/>
                  </a:lnTo>
                  <a:lnTo>
                    <a:pt x="59"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 name="Freeform 319"/>
            <p:cNvSpPr>
              <a:spLocks/>
            </p:cNvSpPr>
            <p:nvPr/>
          </p:nvSpPr>
          <p:spPr bwMode="auto">
            <a:xfrm>
              <a:off x="8674101" y="1795463"/>
              <a:ext cx="52388" cy="52388"/>
            </a:xfrm>
            <a:custGeom>
              <a:avLst/>
              <a:gdLst>
                <a:gd name="T0" fmla="*/ 0 w 33"/>
                <a:gd name="T1" fmla="*/ 33 h 33"/>
                <a:gd name="T2" fmla="*/ 33 w 33"/>
                <a:gd name="T3" fmla="*/ 33 h 33"/>
                <a:gd name="T4" fmla="*/ 7 w 33"/>
                <a:gd name="T5" fmla="*/ 0 h 33"/>
                <a:gd name="T6" fmla="*/ 0 w 33"/>
                <a:gd name="T7" fmla="*/ 33 h 33"/>
              </a:gdLst>
              <a:ahLst/>
              <a:cxnLst>
                <a:cxn ang="0">
                  <a:pos x="T0" y="T1"/>
                </a:cxn>
                <a:cxn ang="0">
                  <a:pos x="T2" y="T3"/>
                </a:cxn>
                <a:cxn ang="0">
                  <a:pos x="T4" y="T5"/>
                </a:cxn>
                <a:cxn ang="0">
                  <a:pos x="T6" y="T7"/>
                </a:cxn>
              </a:cxnLst>
              <a:rect l="0" t="0" r="r" b="b"/>
              <a:pathLst>
                <a:path w="33" h="33">
                  <a:moveTo>
                    <a:pt x="0" y="33"/>
                  </a:moveTo>
                  <a:lnTo>
                    <a:pt x="33" y="33"/>
                  </a:lnTo>
                  <a:lnTo>
                    <a:pt x="7" y="0"/>
                  </a:lnTo>
                  <a:lnTo>
                    <a:pt x="0"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Freeform 320"/>
            <p:cNvSpPr>
              <a:spLocks/>
            </p:cNvSpPr>
            <p:nvPr/>
          </p:nvSpPr>
          <p:spPr bwMode="auto">
            <a:xfrm>
              <a:off x="8523288" y="1863725"/>
              <a:ext cx="95250" cy="107950"/>
            </a:xfrm>
            <a:custGeom>
              <a:avLst/>
              <a:gdLst>
                <a:gd name="T0" fmla="*/ 60 w 60"/>
                <a:gd name="T1" fmla="*/ 66 h 68"/>
                <a:gd name="T2" fmla="*/ 36 w 60"/>
                <a:gd name="T3" fmla="*/ 0 h 68"/>
                <a:gd name="T4" fmla="*/ 0 w 60"/>
                <a:gd name="T5" fmla="*/ 0 h 68"/>
                <a:gd name="T6" fmla="*/ 60 w 60"/>
                <a:gd name="T7" fmla="*/ 68 h 68"/>
                <a:gd name="T8" fmla="*/ 60 w 60"/>
                <a:gd name="T9" fmla="*/ 66 h 68"/>
              </a:gdLst>
              <a:ahLst/>
              <a:cxnLst>
                <a:cxn ang="0">
                  <a:pos x="T0" y="T1"/>
                </a:cxn>
                <a:cxn ang="0">
                  <a:pos x="T2" y="T3"/>
                </a:cxn>
                <a:cxn ang="0">
                  <a:pos x="T4" y="T5"/>
                </a:cxn>
                <a:cxn ang="0">
                  <a:pos x="T6" y="T7"/>
                </a:cxn>
                <a:cxn ang="0">
                  <a:pos x="T8" y="T9"/>
                </a:cxn>
              </a:cxnLst>
              <a:rect l="0" t="0" r="r" b="b"/>
              <a:pathLst>
                <a:path w="60" h="68">
                  <a:moveTo>
                    <a:pt x="60" y="66"/>
                  </a:moveTo>
                  <a:lnTo>
                    <a:pt x="36" y="0"/>
                  </a:lnTo>
                  <a:lnTo>
                    <a:pt x="0" y="0"/>
                  </a:lnTo>
                  <a:lnTo>
                    <a:pt x="60" y="68"/>
                  </a:lnTo>
                  <a:lnTo>
                    <a:pt x="60"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45" name="Straight Connector 44"/>
          <p:cNvCxnSpPr/>
          <p:nvPr/>
        </p:nvCxnSpPr>
        <p:spPr>
          <a:xfrm flipH="1">
            <a:off x="4474504" y="4584096"/>
            <a:ext cx="347240" cy="347240"/>
          </a:xfrm>
          <a:prstGeom prst="line">
            <a:avLst/>
          </a:prstGeom>
          <a:ln w="9525">
            <a:solidFill>
              <a:srgbClr val="1F7EE7"/>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3933198" y="4931336"/>
            <a:ext cx="541306" cy="0"/>
          </a:xfrm>
          <a:prstGeom prst="line">
            <a:avLst/>
          </a:prstGeom>
          <a:ln w="9525">
            <a:solidFill>
              <a:srgbClr val="1F7EE7"/>
            </a:solidFill>
            <a:tailEnd type="oval" w="sm" len="sm"/>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7573020" y="4097858"/>
            <a:ext cx="609927" cy="0"/>
          </a:xfrm>
          <a:prstGeom prst="line">
            <a:avLst/>
          </a:prstGeom>
          <a:ln w="9525">
            <a:solidFill>
              <a:srgbClr val="0DB04A"/>
            </a:solidFill>
            <a:tailEnd type="oval" w="sm" len="sm"/>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a:off x="3933198" y="2887500"/>
            <a:ext cx="1002610" cy="0"/>
          </a:xfrm>
          <a:prstGeom prst="line">
            <a:avLst/>
          </a:prstGeom>
          <a:ln w="9525">
            <a:solidFill>
              <a:srgbClr val="0DB04A"/>
            </a:solidFill>
            <a:tailEnd type="oval" w="sm" len="sm"/>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956078" y="2735805"/>
            <a:ext cx="2754895" cy="586443"/>
          </a:xfrm>
          <a:prstGeom prst="rect">
            <a:avLst/>
          </a:prstGeom>
          <a:noFill/>
        </p:spPr>
        <p:txBody>
          <a:bodyPr wrap="square" lIns="0" tIns="0" rIns="0" bIns="0" rtlCol="0">
            <a:noAutofit/>
          </a:bodyPr>
          <a:lstStyle/>
          <a:p>
            <a:pPr algn="r">
              <a:lnSpc>
                <a:spcPts val="1500"/>
              </a:lnSpc>
            </a:pPr>
            <a:r>
              <a:rPr lang="en-US" sz="1100" dirty="0"/>
              <a:t>Reveals whether two categorical variables are associated, highlighting independence or dependence.</a:t>
            </a:r>
          </a:p>
          <a:p>
            <a:pPr algn="r">
              <a:lnSpc>
                <a:spcPts val="1500"/>
              </a:lnSpc>
            </a:pPr>
            <a:endParaRPr lang="en-US" sz="1100" dirty="0">
              <a:solidFill>
                <a:schemeClr val="tx1">
                  <a:lumMod val="75000"/>
                  <a:lumOff val="25000"/>
                </a:schemeClr>
              </a:solidFill>
              <a:latin typeface="Calibri Light" panose="020F0302020204030204" pitchFamily="34" charset="0"/>
              <a:cs typeface="Calibri Light" panose="020F0302020204030204" pitchFamily="34" charset="0"/>
            </a:endParaRPr>
          </a:p>
        </p:txBody>
      </p:sp>
      <p:grpSp>
        <p:nvGrpSpPr>
          <p:cNvPr id="56" name="Group 55"/>
          <p:cNvGrpSpPr/>
          <p:nvPr/>
        </p:nvGrpSpPr>
        <p:grpSpPr>
          <a:xfrm>
            <a:off x="956078" y="4494297"/>
            <a:ext cx="2754896" cy="870576"/>
            <a:chOff x="874712" y="1952455"/>
            <a:chExt cx="3771100" cy="870576"/>
          </a:xfrm>
        </p:grpSpPr>
        <p:sp>
          <p:nvSpPr>
            <p:cNvPr id="57" name="TextBox 56"/>
            <p:cNvSpPr txBox="1"/>
            <p:nvPr/>
          </p:nvSpPr>
          <p:spPr>
            <a:xfrm>
              <a:off x="1695588" y="1952455"/>
              <a:ext cx="2950224" cy="215444"/>
            </a:xfrm>
            <a:prstGeom prst="rect">
              <a:avLst/>
            </a:prstGeom>
            <a:noFill/>
          </p:spPr>
          <p:txBody>
            <a:bodyPr wrap="square" lIns="0" tIns="0" rIns="0" bIns="0" rtlCol="0">
              <a:spAutoFit/>
            </a:bodyPr>
            <a:lstStyle/>
            <a:p>
              <a:pPr algn="r"/>
              <a:r>
                <a:rPr lang="en-US" sz="1400" dirty="0">
                  <a:solidFill>
                    <a:srgbClr val="32425C"/>
                  </a:solidFill>
                  <a:latin typeface="+mj-lt"/>
                </a:rPr>
                <a:t>Z Test</a:t>
              </a:r>
            </a:p>
          </p:txBody>
        </p:sp>
        <p:sp>
          <p:nvSpPr>
            <p:cNvPr id="58" name="TextBox 57"/>
            <p:cNvSpPr txBox="1"/>
            <p:nvPr/>
          </p:nvSpPr>
          <p:spPr>
            <a:xfrm>
              <a:off x="874712" y="2236588"/>
              <a:ext cx="3771099" cy="586443"/>
            </a:xfrm>
            <a:prstGeom prst="rect">
              <a:avLst/>
            </a:prstGeom>
            <a:noFill/>
          </p:spPr>
          <p:txBody>
            <a:bodyPr wrap="square" lIns="0" tIns="0" rIns="0" bIns="0" rtlCol="0">
              <a:noAutofit/>
            </a:bodyPr>
            <a:lstStyle/>
            <a:p>
              <a:pPr algn="r">
                <a:lnSpc>
                  <a:spcPts val="1500"/>
                </a:lnSpc>
              </a:pPr>
              <a:r>
                <a:rPr lang="en-US" sz="1100" dirty="0"/>
                <a:t>Checks if the mean of a population differs from a hypothesized value or compares the means of two populations.</a:t>
              </a:r>
            </a:p>
            <a:p>
              <a:pPr algn="r">
                <a:lnSpc>
                  <a:spcPts val="1500"/>
                </a:lnSpc>
              </a:pPr>
              <a:endParaRPr lang="en-US" sz="1100" dirty="0">
                <a:solidFill>
                  <a:schemeClr val="tx1">
                    <a:lumMod val="75000"/>
                    <a:lumOff val="25000"/>
                  </a:schemeClr>
                </a:solidFill>
                <a:latin typeface="Calibri Light" panose="020F0302020204030204" pitchFamily="34" charset="0"/>
                <a:cs typeface="Calibri Light" panose="020F0302020204030204" pitchFamily="34" charset="0"/>
              </a:endParaRPr>
            </a:p>
          </p:txBody>
        </p:sp>
      </p:grpSp>
      <p:grpSp>
        <p:nvGrpSpPr>
          <p:cNvPr id="62" name="Group 61"/>
          <p:cNvGrpSpPr/>
          <p:nvPr/>
        </p:nvGrpSpPr>
        <p:grpSpPr>
          <a:xfrm>
            <a:off x="8491018" y="3661607"/>
            <a:ext cx="2754895" cy="870576"/>
            <a:chOff x="7867330" y="2299272"/>
            <a:chExt cx="2754895" cy="870576"/>
          </a:xfrm>
        </p:grpSpPr>
        <p:sp>
          <p:nvSpPr>
            <p:cNvPr id="60" name="TextBox 59"/>
            <p:cNvSpPr txBox="1"/>
            <p:nvPr/>
          </p:nvSpPr>
          <p:spPr>
            <a:xfrm>
              <a:off x="7867330" y="2299272"/>
              <a:ext cx="1538370" cy="215444"/>
            </a:xfrm>
            <a:prstGeom prst="rect">
              <a:avLst/>
            </a:prstGeom>
            <a:noFill/>
          </p:spPr>
          <p:txBody>
            <a:bodyPr wrap="none" lIns="0" tIns="0" rIns="0" bIns="0" rtlCol="0">
              <a:spAutoFit/>
            </a:bodyPr>
            <a:lstStyle/>
            <a:p>
              <a:r>
                <a:rPr lang="en-US" sz="1400" dirty="0">
                  <a:solidFill>
                    <a:srgbClr val="32425C"/>
                  </a:solidFill>
                  <a:latin typeface="+mj-lt"/>
                </a:rPr>
                <a:t>Proportions Z Test</a:t>
              </a:r>
            </a:p>
          </p:txBody>
        </p:sp>
        <p:sp>
          <p:nvSpPr>
            <p:cNvPr id="61" name="TextBox 60"/>
            <p:cNvSpPr txBox="1"/>
            <p:nvPr/>
          </p:nvSpPr>
          <p:spPr>
            <a:xfrm>
              <a:off x="7867330" y="2583405"/>
              <a:ext cx="2754895" cy="586443"/>
            </a:xfrm>
            <a:prstGeom prst="rect">
              <a:avLst/>
            </a:prstGeom>
            <a:noFill/>
          </p:spPr>
          <p:txBody>
            <a:bodyPr wrap="square" lIns="0" tIns="0" rIns="0" bIns="0" rtlCol="0">
              <a:noAutofit/>
            </a:bodyPr>
            <a:lstStyle/>
            <a:p>
              <a:pPr>
                <a:lnSpc>
                  <a:spcPts val="1500"/>
                </a:lnSpc>
              </a:pPr>
              <a:r>
                <a:rPr lang="en-US" sz="1100" dirty="0"/>
                <a:t>Compares the proportions of two groups and evaluates whether they significantly differ from each other.</a:t>
              </a:r>
            </a:p>
            <a:p>
              <a:pPr>
                <a:lnSpc>
                  <a:spcPts val="1500"/>
                </a:lnSpc>
              </a:pPr>
              <a:endParaRPr lang="en-US" sz="1100" dirty="0">
                <a:solidFill>
                  <a:schemeClr val="tx1">
                    <a:lumMod val="75000"/>
                    <a:lumOff val="25000"/>
                  </a:schemeClr>
                </a:solidFill>
                <a:latin typeface="Calibri Light" panose="020F0302020204030204" pitchFamily="34" charset="0"/>
                <a:cs typeface="Calibri Light" panose="020F0302020204030204" pitchFamily="34" charset="0"/>
              </a:endParaRPr>
            </a:p>
          </p:txBody>
        </p:sp>
      </p:grpSp>
      <p:sp>
        <p:nvSpPr>
          <p:cNvPr id="66" name="TextBox 65"/>
          <p:cNvSpPr txBox="1"/>
          <p:nvPr/>
        </p:nvSpPr>
        <p:spPr>
          <a:xfrm>
            <a:off x="7276620" y="1695188"/>
            <a:ext cx="1463606" cy="246221"/>
          </a:xfrm>
          <a:prstGeom prst="rect">
            <a:avLst/>
          </a:prstGeom>
          <a:noFill/>
        </p:spPr>
        <p:txBody>
          <a:bodyPr wrap="none" lIns="0" tIns="0" rIns="0" bIns="0" rtlCol="0">
            <a:spAutoFit/>
          </a:bodyPr>
          <a:lstStyle/>
          <a:p>
            <a:r>
              <a:rPr lang="en-US" sz="1600" dirty="0">
                <a:solidFill>
                  <a:schemeClr val="bg1"/>
                </a:solidFill>
                <a:latin typeface="+mj-lt"/>
              </a:rPr>
              <a:t>Statistical Tests</a:t>
            </a:r>
          </a:p>
        </p:txBody>
      </p:sp>
      <p:sp>
        <p:nvSpPr>
          <p:cNvPr id="67" name="TextBox 66"/>
          <p:cNvSpPr txBox="1"/>
          <p:nvPr/>
        </p:nvSpPr>
        <p:spPr>
          <a:xfrm>
            <a:off x="7064280" y="2119481"/>
            <a:ext cx="4253008" cy="1139927"/>
          </a:xfrm>
          <a:prstGeom prst="rect">
            <a:avLst/>
          </a:prstGeom>
          <a:noFill/>
        </p:spPr>
        <p:txBody>
          <a:bodyPr wrap="square" lIns="0" tIns="0" rIns="0" bIns="0" rtlCol="0">
            <a:spAutoFit/>
          </a:bodyPr>
          <a:lstStyle>
            <a:defPPr>
              <a:defRPr lang="en-US"/>
            </a:defPPr>
            <a:lvl1pPr algn="ctr">
              <a:lnSpc>
                <a:spcPts val="1500"/>
              </a:lnSpc>
              <a:defRPr sz="1100">
                <a:solidFill>
                  <a:schemeClr val="tx1">
                    <a:lumMod val="75000"/>
                    <a:lumOff val="25000"/>
                  </a:schemeClr>
                </a:solidFill>
                <a:latin typeface="Calibri Light" panose="020F0302020204030204" pitchFamily="34" charset="0"/>
                <a:cs typeface="Calibri Light" panose="020F0302020204030204" pitchFamily="34" charset="0"/>
              </a:defRPr>
            </a:lvl1pPr>
          </a:lstStyle>
          <a:p>
            <a:pPr algn="just"/>
            <a:r>
              <a:rPr lang="en-US" sz="1200" dirty="0">
                <a:effectLst/>
                <a:latin typeface="+mn-lt"/>
                <a:ea typeface="Times New Roman" panose="02020603050405020304" pitchFamily="18" charset="0"/>
              </a:rPr>
              <a:t>Hypothesis testing is a statistical method crucial for drawing inferences about population parameters based on sample data. It involves formulating a hypothesis about the population parameter, collecting and analyzing data, and drawing conclusions to determine the validity of the hypothesis. </a:t>
            </a:r>
          </a:p>
          <a:p>
            <a:pPr algn="just"/>
            <a:endParaRPr lang="en-US" sz="900" dirty="0">
              <a:latin typeface="+mn-lt"/>
            </a:endParaRPr>
          </a:p>
        </p:txBody>
      </p:sp>
      <p:sp>
        <p:nvSpPr>
          <p:cNvPr id="2" name="TextBox 1">
            <a:extLst>
              <a:ext uri="{FF2B5EF4-FFF2-40B4-BE49-F238E27FC236}">
                <a16:creationId xmlns:a16="http://schemas.microsoft.com/office/drawing/2014/main" id="{82D9C68F-F54E-51F6-FEFC-E068431C79E8}"/>
              </a:ext>
            </a:extLst>
          </p:cNvPr>
          <p:cNvSpPr txBox="1"/>
          <p:nvPr/>
        </p:nvSpPr>
        <p:spPr>
          <a:xfrm>
            <a:off x="1555750" y="2493802"/>
            <a:ext cx="2155223" cy="215444"/>
          </a:xfrm>
          <a:prstGeom prst="rect">
            <a:avLst/>
          </a:prstGeom>
          <a:noFill/>
        </p:spPr>
        <p:txBody>
          <a:bodyPr wrap="square" lIns="0" tIns="0" rIns="0" bIns="0" rtlCol="0">
            <a:spAutoFit/>
          </a:bodyPr>
          <a:lstStyle/>
          <a:p>
            <a:pPr algn="r"/>
            <a:r>
              <a:rPr lang="en-US" sz="1400" dirty="0">
                <a:solidFill>
                  <a:srgbClr val="32425C"/>
                </a:solidFill>
                <a:latin typeface="+mj-lt"/>
              </a:rPr>
              <a:t>Chi Square Test</a:t>
            </a:r>
          </a:p>
        </p:txBody>
      </p:sp>
    </p:spTree>
    <p:extLst>
      <p:ext uri="{BB962C8B-B14F-4D97-AF65-F5344CB8AC3E}">
        <p14:creationId xmlns:p14="http://schemas.microsoft.com/office/powerpoint/2010/main" val="4020428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 name="TextBox 3"/>
          <p:cNvSpPr txBox="1"/>
          <p:nvPr/>
        </p:nvSpPr>
        <p:spPr>
          <a:xfrm>
            <a:off x="874713" y="273553"/>
            <a:ext cx="2178481" cy="553998"/>
          </a:xfrm>
          <a:prstGeom prst="rect">
            <a:avLst/>
          </a:prstGeom>
          <a:noFill/>
        </p:spPr>
        <p:txBody>
          <a:bodyPr wrap="none" lIns="0" tIns="0" rIns="0" bIns="0" rtlCol="0">
            <a:spAutoFit/>
          </a:bodyPr>
          <a:lstStyle/>
          <a:p>
            <a:r>
              <a:rPr lang="en-US" sz="3600" dirty="0">
                <a:solidFill>
                  <a:srgbClr val="32425C"/>
                </a:solidFill>
                <a:latin typeface="+mj-lt"/>
              </a:rPr>
              <a:t>Use Cases</a:t>
            </a:r>
          </a:p>
        </p:txBody>
      </p:sp>
      <p:sp>
        <p:nvSpPr>
          <p:cNvPr id="5" name="Rectangle 4"/>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nvGrpSpPr>
        <p:grpSpPr>
          <a:xfrm>
            <a:off x="4835926" y="1743075"/>
            <a:ext cx="1079969" cy="1066800"/>
            <a:chOff x="4279221" y="2033354"/>
            <a:chExt cx="1412875" cy="1395646"/>
          </a:xfrm>
        </p:grpSpPr>
        <p:sp>
          <p:nvSpPr>
            <p:cNvPr id="9"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12" name="Group 11"/>
          <p:cNvGrpSpPr/>
          <p:nvPr/>
        </p:nvGrpSpPr>
        <p:grpSpPr>
          <a:xfrm>
            <a:off x="4835926" y="3058593"/>
            <a:ext cx="1079969" cy="1066800"/>
            <a:chOff x="4279221" y="2033354"/>
            <a:chExt cx="1412875" cy="1395646"/>
          </a:xfrm>
        </p:grpSpPr>
        <p:sp>
          <p:nvSpPr>
            <p:cNvPr id="13"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15" name="Group 14"/>
          <p:cNvGrpSpPr/>
          <p:nvPr/>
        </p:nvGrpSpPr>
        <p:grpSpPr>
          <a:xfrm>
            <a:off x="4835926" y="4374111"/>
            <a:ext cx="1079969" cy="1066800"/>
            <a:chOff x="4279221" y="2033354"/>
            <a:chExt cx="1412875" cy="1395646"/>
          </a:xfrm>
        </p:grpSpPr>
        <p:sp>
          <p:nvSpPr>
            <p:cNvPr id="16"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33" name="Group 32"/>
          <p:cNvGrpSpPr/>
          <p:nvPr/>
        </p:nvGrpSpPr>
        <p:grpSpPr>
          <a:xfrm>
            <a:off x="6276106" y="1743075"/>
            <a:ext cx="1079969" cy="1066800"/>
            <a:chOff x="4279221" y="2033354"/>
            <a:chExt cx="1412875" cy="1395646"/>
          </a:xfrm>
        </p:grpSpPr>
        <p:sp>
          <p:nvSpPr>
            <p:cNvPr id="34"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6" name="Group 35"/>
          <p:cNvGrpSpPr/>
          <p:nvPr/>
        </p:nvGrpSpPr>
        <p:grpSpPr>
          <a:xfrm>
            <a:off x="6276106" y="3058593"/>
            <a:ext cx="1079969" cy="1066800"/>
            <a:chOff x="4279221" y="2033354"/>
            <a:chExt cx="1412875" cy="1395646"/>
          </a:xfrm>
        </p:grpSpPr>
        <p:sp>
          <p:nvSpPr>
            <p:cNvPr id="37"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39" name="Group 38"/>
          <p:cNvGrpSpPr/>
          <p:nvPr/>
        </p:nvGrpSpPr>
        <p:grpSpPr>
          <a:xfrm>
            <a:off x="6276106" y="4374111"/>
            <a:ext cx="1079969" cy="1066800"/>
            <a:chOff x="4279221" y="2033354"/>
            <a:chExt cx="1412875" cy="1395646"/>
          </a:xfrm>
        </p:grpSpPr>
        <p:sp>
          <p:nvSpPr>
            <p:cNvPr id="40"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45" name="Group 44"/>
          <p:cNvGrpSpPr/>
          <p:nvPr/>
        </p:nvGrpSpPr>
        <p:grpSpPr>
          <a:xfrm>
            <a:off x="874712" y="1799134"/>
            <a:ext cx="3816436" cy="608572"/>
            <a:chOff x="874712" y="1809541"/>
            <a:chExt cx="3816436" cy="608572"/>
          </a:xfrm>
        </p:grpSpPr>
        <p:sp>
          <p:nvSpPr>
            <p:cNvPr id="43" name="TextBox 42"/>
            <p:cNvSpPr txBox="1"/>
            <p:nvPr/>
          </p:nvSpPr>
          <p:spPr>
            <a:xfrm>
              <a:off x="2166418" y="1809541"/>
              <a:ext cx="2524730" cy="215444"/>
            </a:xfrm>
            <a:prstGeom prst="rect">
              <a:avLst/>
            </a:prstGeom>
            <a:noFill/>
          </p:spPr>
          <p:txBody>
            <a:bodyPr wrap="none" lIns="0" tIns="0" rIns="0" bIns="0" rtlCol="0">
              <a:spAutoFit/>
            </a:bodyPr>
            <a:lstStyle/>
            <a:p>
              <a:pPr algn="r"/>
              <a:r>
                <a:rPr lang="en-US" sz="1400" dirty="0">
                  <a:solidFill>
                    <a:srgbClr val="32425C"/>
                  </a:solidFill>
                  <a:latin typeface="+mj-lt"/>
                </a:rPr>
                <a:t>Career Progression Difference</a:t>
              </a:r>
            </a:p>
          </p:txBody>
        </p:sp>
        <p:sp>
          <p:nvSpPr>
            <p:cNvPr id="44" name="TextBox 43"/>
            <p:cNvSpPr txBox="1"/>
            <p:nvPr/>
          </p:nvSpPr>
          <p:spPr>
            <a:xfrm>
              <a:off x="874712" y="2236588"/>
              <a:ext cx="3771099" cy="181525"/>
            </a:xfrm>
            <a:prstGeom prst="rect">
              <a:avLst/>
            </a:prstGeom>
            <a:noFill/>
          </p:spPr>
          <p:txBody>
            <a:bodyPr wrap="square" lIns="0" tIns="0" rIns="0" bIns="0" rtlCol="0">
              <a:spAutoFit/>
            </a:bodyPr>
            <a:lstStyle/>
            <a:p>
              <a:pPr algn="r">
                <a:lnSpc>
                  <a:spcPts val="1500"/>
                </a:lnSpc>
              </a:pPr>
              <a:endParaRPr lang="en-US" sz="1100" dirty="0">
                <a:solidFill>
                  <a:schemeClr val="tx1">
                    <a:lumMod val="75000"/>
                    <a:lumOff val="25000"/>
                  </a:schemeClr>
                </a:solidFill>
                <a:latin typeface="Calibri Light" panose="020F0302020204030204" pitchFamily="34" charset="0"/>
                <a:cs typeface="Calibri Light" panose="020F0302020204030204" pitchFamily="34" charset="0"/>
              </a:endParaRPr>
            </a:p>
          </p:txBody>
        </p:sp>
      </p:grpSp>
      <p:sp>
        <p:nvSpPr>
          <p:cNvPr id="47" name="TextBox 46"/>
          <p:cNvSpPr txBox="1"/>
          <p:nvPr/>
        </p:nvSpPr>
        <p:spPr>
          <a:xfrm>
            <a:off x="978338" y="3058387"/>
            <a:ext cx="3677482" cy="215444"/>
          </a:xfrm>
          <a:prstGeom prst="rect">
            <a:avLst/>
          </a:prstGeom>
          <a:noFill/>
        </p:spPr>
        <p:txBody>
          <a:bodyPr wrap="none" lIns="0" tIns="0" rIns="0" bIns="0" rtlCol="0">
            <a:spAutoFit/>
          </a:bodyPr>
          <a:lstStyle/>
          <a:p>
            <a:pPr algn="r"/>
            <a:r>
              <a:rPr lang="en-US" sz="1400" dirty="0">
                <a:solidFill>
                  <a:srgbClr val="32425C"/>
                </a:solidFill>
                <a:latin typeface="+mj-lt"/>
              </a:rPr>
              <a:t>Education Levels &amp; Bootstrapping Business </a:t>
            </a:r>
          </a:p>
        </p:txBody>
      </p:sp>
      <p:sp>
        <p:nvSpPr>
          <p:cNvPr id="50" name="TextBox 49"/>
          <p:cNvSpPr txBox="1"/>
          <p:nvPr/>
        </p:nvSpPr>
        <p:spPr>
          <a:xfrm>
            <a:off x="1910653" y="4454695"/>
            <a:ext cx="2789418" cy="430887"/>
          </a:xfrm>
          <a:prstGeom prst="rect">
            <a:avLst/>
          </a:prstGeom>
          <a:noFill/>
        </p:spPr>
        <p:txBody>
          <a:bodyPr wrap="none" lIns="0" tIns="0" rIns="0" bIns="0" rtlCol="0">
            <a:spAutoFit/>
          </a:bodyPr>
          <a:lstStyle/>
          <a:p>
            <a:pPr algn="r"/>
            <a:r>
              <a:rPr lang="en-US" sz="1400" dirty="0">
                <a:solidFill>
                  <a:srgbClr val="32425C"/>
                </a:solidFill>
                <a:latin typeface="+mj-lt"/>
              </a:rPr>
              <a:t>Impact of Coding &amp; Opensource </a:t>
            </a:r>
          </a:p>
          <a:p>
            <a:pPr algn="r"/>
            <a:r>
              <a:rPr lang="en-US" sz="1400" dirty="0">
                <a:solidFill>
                  <a:srgbClr val="32425C"/>
                </a:solidFill>
                <a:latin typeface="+mj-lt"/>
              </a:rPr>
              <a:t>Contribution on Compensation</a:t>
            </a:r>
          </a:p>
        </p:txBody>
      </p:sp>
      <p:sp>
        <p:nvSpPr>
          <p:cNvPr id="54" name="TextBox 53"/>
          <p:cNvSpPr txBox="1"/>
          <p:nvPr/>
        </p:nvSpPr>
        <p:spPr>
          <a:xfrm>
            <a:off x="7546188" y="2170906"/>
            <a:ext cx="3771099" cy="507831"/>
          </a:xfrm>
          <a:prstGeom prst="rect">
            <a:avLst/>
          </a:prstGeom>
          <a:noFill/>
        </p:spPr>
        <p:txBody>
          <a:bodyPr wrap="square" lIns="0" tIns="0" rIns="0" bIns="0" rtlCol="0">
            <a:spAutoFit/>
          </a:bodyPr>
          <a:lstStyle/>
          <a:p>
            <a:pPr>
              <a:buFont typeface="Arial" panose="020B0604020202020204" pitchFamily="34" charset="0"/>
              <a:buChar char="•"/>
            </a:pPr>
            <a:r>
              <a:rPr lang="en-US" sz="1100" b="0" i="0" dirty="0">
                <a:solidFill>
                  <a:srgbClr val="000000"/>
                </a:solidFill>
                <a:effectLst/>
              </a:rPr>
              <a:t>H0: Coding activities are independent of developer types.</a:t>
            </a:r>
            <a:endParaRPr lang="en-US" sz="1100" dirty="0"/>
          </a:p>
          <a:p>
            <a:pPr>
              <a:buFont typeface="Arial" panose="020B0604020202020204" pitchFamily="34" charset="0"/>
              <a:buChar char="•"/>
            </a:pPr>
            <a:r>
              <a:rPr lang="en-US" sz="1100" b="0" i="0" dirty="0">
                <a:solidFill>
                  <a:srgbClr val="000000"/>
                </a:solidFill>
                <a:effectLst/>
              </a:rPr>
              <a:t>H1: Different developer roles engage in significantly different types of coding tasks.</a:t>
            </a:r>
            <a:endParaRPr lang="en-US" sz="1100" dirty="0"/>
          </a:p>
        </p:txBody>
      </p:sp>
      <p:sp>
        <p:nvSpPr>
          <p:cNvPr id="56" name="TextBox 55"/>
          <p:cNvSpPr txBox="1"/>
          <p:nvPr/>
        </p:nvSpPr>
        <p:spPr>
          <a:xfrm>
            <a:off x="7546188" y="3235028"/>
            <a:ext cx="2802242" cy="215444"/>
          </a:xfrm>
          <a:prstGeom prst="rect">
            <a:avLst/>
          </a:prstGeom>
          <a:noFill/>
        </p:spPr>
        <p:txBody>
          <a:bodyPr wrap="none" lIns="0" tIns="0" rIns="0" bIns="0" rtlCol="0">
            <a:spAutoFit/>
          </a:bodyPr>
          <a:lstStyle/>
          <a:p>
            <a:r>
              <a:rPr lang="en-US" sz="1400" dirty="0">
                <a:solidFill>
                  <a:srgbClr val="32425C"/>
                </a:solidFill>
                <a:latin typeface="+mj-lt"/>
              </a:rPr>
              <a:t>Full Time Vs Freelancers Earnings</a:t>
            </a:r>
          </a:p>
        </p:txBody>
      </p:sp>
      <p:sp>
        <p:nvSpPr>
          <p:cNvPr id="59" name="TextBox 58"/>
          <p:cNvSpPr txBox="1"/>
          <p:nvPr/>
        </p:nvSpPr>
        <p:spPr>
          <a:xfrm>
            <a:off x="7546188" y="4550546"/>
            <a:ext cx="3906711" cy="215444"/>
          </a:xfrm>
          <a:prstGeom prst="rect">
            <a:avLst/>
          </a:prstGeom>
          <a:noFill/>
        </p:spPr>
        <p:txBody>
          <a:bodyPr wrap="none" lIns="0" tIns="0" rIns="0" bIns="0" rtlCol="0">
            <a:spAutoFit/>
          </a:bodyPr>
          <a:lstStyle/>
          <a:p>
            <a:r>
              <a:rPr lang="en-US" sz="1400" dirty="0">
                <a:solidFill>
                  <a:srgbClr val="32425C"/>
                </a:solidFill>
                <a:latin typeface="+mj-lt"/>
              </a:rPr>
              <a:t>Opensource Contributions in Developer Roles </a:t>
            </a:r>
          </a:p>
        </p:txBody>
      </p:sp>
      <p:sp>
        <p:nvSpPr>
          <p:cNvPr id="60" name="TextBox 59"/>
          <p:cNvSpPr txBox="1"/>
          <p:nvPr/>
        </p:nvSpPr>
        <p:spPr>
          <a:xfrm>
            <a:off x="7546188" y="4771196"/>
            <a:ext cx="3771099" cy="858633"/>
          </a:xfrm>
          <a:prstGeom prst="rect">
            <a:avLst/>
          </a:prstGeom>
          <a:noFill/>
        </p:spPr>
        <p:txBody>
          <a:bodyPr wrap="square" lIns="0" tIns="0" rIns="0" bIns="0" rtlCol="0">
            <a:spAutoFit/>
          </a:bodyPr>
          <a:lstStyle/>
          <a:p>
            <a:pPr>
              <a:buFont typeface="Arial" panose="020B0604020202020204" pitchFamily="34" charset="0"/>
              <a:buChar char="•"/>
            </a:pPr>
            <a:r>
              <a:rPr lang="en-US" sz="1100" b="0" i="0" dirty="0">
                <a:solidFill>
                  <a:srgbClr val="000000"/>
                </a:solidFill>
                <a:effectLst/>
              </a:rPr>
              <a:t>H0: The proportion of open-source contributors is consistent across different developer roles.</a:t>
            </a:r>
            <a:endParaRPr lang="en-US" sz="1100" dirty="0"/>
          </a:p>
          <a:p>
            <a:pPr>
              <a:buFont typeface="Arial" panose="020B0604020202020204" pitchFamily="34" charset="0"/>
              <a:buChar char="•"/>
            </a:pPr>
            <a:r>
              <a:rPr lang="en-US" sz="1100" b="0" i="0" dirty="0">
                <a:solidFill>
                  <a:srgbClr val="000000"/>
                </a:solidFill>
                <a:effectLst/>
              </a:rPr>
              <a:t>H1: The prevalence of open-source contribution varies significantly among specific developer types.</a:t>
            </a:r>
            <a:endParaRPr lang="en-US" sz="1100" dirty="0"/>
          </a:p>
          <a:p>
            <a:pPr>
              <a:lnSpc>
                <a:spcPts val="1500"/>
              </a:lnSpc>
            </a:pPr>
            <a:endParaRPr lang="en-US" sz="1100" dirty="0">
              <a:solidFill>
                <a:schemeClr val="tx1">
                  <a:lumMod val="75000"/>
                  <a:lumOff val="25000"/>
                </a:schemeClr>
              </a:solidFill>
              <a:latin typeface="Calibri Light" panose="020F0302020204030204" pitchFamily="34" charset="0"/>
              <a:cs typeface="Calibri Light" panose="020F0302020204030204" pitchFamily="34" charset="0"/>
            </a:endParaRPr>
          </a:p>
        </p:txBody>
      </p:sp>
      <p:grpSp>
        <p:nvGrpSpPr>
          <p:cNvPr id="61" name="Group 60"/>
          <p:cNvGrpSpPr/>
          <p:nvPr/>
        </p:nvGrpSpPr>
        <p:grpSpPr>
          <a:xfrm>
            <a:off x="5223722" y="2095500"/>
            <a:ext cx="360362" cy="361951"/>
            <a:chOff x="5554663" y="3971925"/>
            <a:chExt cx="360362" cy="361951"/>
          </a:xfrm>
          <a:solidFill>
            <a:schemeClr val="bg1"/>
          </a:solidFill>
        </p:grpSpPr>
        <p:sp>
          <p:nvSpPr>
            <p:cNvPr id="62" name="Freeform 61"/>
            <p:cNvSpPr>
              <a:spLocks noEditPoints="1"/>
            </p:cNvSpPr>
            <p:nvPr/>
          </p:nvSpPr>
          <p:spPr bwMode="auto">
            <a:xfrm>
              <a:off x="5554663" y="4078288"/>
              <a:ext cx="255588" cy="255588"/>
            </a:xfrm>
            <a:custGeom>
              <a:avLst/>
              <a:gdLst>
                <a:gd name="T0" fmla="*/ 67 w 68"/>
                <a:gd name="T1" fmla="*/ 41 h 68"/>
                <a:gd name="T2" fmla="*/ 62 w 68"/>
                <a:gd name="T3" fmla="*/ 38 h 68"/>
                <a:gd name="T4" fmla="*/ 62 w 68"/>
                <a:gd name="T5" fmla="*/ 34 h 68"/>
                <a:gd name="T6" fmla="*/ 62 w 68"/>
                <a:gd name="T7" fmla="*/ 30 h 68"/>
                <a:gd name="T8" fmla="*/ 67 w 68"/>
                <a:gd name="T9" fmla="*/ 27 h 68"/>
                <a:gd name="T10" fmla="*/ 67 w 68"/>
                <a:gd name="T11" fmla="*/ 24 h 68"/>
                <a:gd name="T12" fmla="*/ 59 w 68"/>
                <a:gd name="T13" fmla="*/ 10 h 68"/>
                <a:gd name="T14" fmla="*/ 58 w 68"/>
                <a:gd name="T15" fmla="*/ 9 h 68"/>
                <a:gd name="T16" fmla="*/ 57 w 68"/>
                <a:gd name="T17" fmla="*/ 9 h 68"/>
                <a:gd name="T18" fmla="*/ 52 w 68"/>
                <a:gd name="T19" fmla="*/ 12 h 68"/>
                <a:gd name="T20" fmla="*/ 44 w 68"/>
                <a:gd name="T21" fmla="*/ 8 h 68"/>
                <a:gd name="T22" fmla="*/ 44 w 68"/>
                <a:gd name="T23" fmla="*/ 2 h 68"/>
                <a:gd name="T24" fmla="*/ 42 w 68"/>
                <a:gd name="T25" fmla="*/ 0 h 68"/>
                <a:gd name="T26" fmla="*/ 26 w 68"/>
                <a:gd name="T27" fmla="*/ 0 h 68"/>
                <a:gd name="T28" fmla="*/ 24 w 68"/>
                <a:gd name="T29" fmla="*/ 2 h 68"/>
                <a:gd name="T30" fmla="*/ 24 w 68"/>
                <a:gd name="T31" fmla="*/ 8 h 68"/>
                <a:gd name="T32" fmla="*/ 17 w 68"/>
                <a:gd name="T33" fmla="*/ 12 h 68"/>
                <a:gd name="T34" fmla="*/ 11 w 68"/>
                <a:gd name="T35" fmla="*/ 9 h 68"/>
                <a:gd name="T36" fmla="*/ 9 w 68"/>
                <a:gd name="T37" fmla="*/ 10 h 68"/>
                <a:gd name="T38" fmla="*/ 1 w 68"/>
                <a:gd name="T39" fmla="*/ 24 h 68"/>
                <a:gd name="T40" fmla="*/ 0 w 68"/>
                <a:gd name="T41" fmla="*/ 25 h 68"/>
                <a:gd name="T42" fmla="*/ 1 w 68"/>
                <a:gd name="T43" fmla="*/ 27 h 68"/>
                <a:gd name="T44" fmla="*/ 6 w 68"/>
                <a:gd name="T45" fmla="*/ 30 h 68"/>
                <a:gd name="T46" fmla="*/ 6 w 68"/>
                <a:gd name="T47" fmla="*/ 34 h 68"/>
                <a:gd name="T48" fmla="*/ 6 w 68"/>
                <a:gd name="T49" fmla="*/ 38 h 68"/>
                <a:gd name="T50" fmla="*/ 1 w 68"/>
                <a:gd name="T51" fmla="*/ 41 h 68"/>
                <a:gd name="T52" fmla="*/ 1 w 68"/>
                <a:gd name="T53" fmla="*/ 44 h 68"/>
                <a:gd name="T54" fmla="*/ 9 w 68"/>
                <a:gd name="T55" fmla="*/ 58 h 68"/>
                <a:gd name="T56" fmla="*/ 11 w 68"/>
                <a:gd name="T57" fmla="*/ 59 h 68"/>
                <a:gd name="T58" fmla="*/ 17 w 68"/>
                <a:gd name="T59" fmla="*/ 56 h 68"/>
                <a:gd name="T60" fmla="*/ 24 w 68"/>
                <a:gd name="T61" fmla="*/ 60 h 68"/>
                <a:gd name="T62" fmla="*/ 24 w 68"/>
                <a:gd name="T63" fmla="*/ 66 h 68"/>
                <a:gd name="T64" fmla="*/ 26 w 68"/>
                <a:gd name="T65" fmla="*/ 68 h 68"/>
                <a:gd name="T66" fmla="*/ 42 w 68"/>
                <a:gd name="T67" fmla="*/ 68 h 68"/>
                <a:gd name="T68" fmla="*/ 44 w 68"/>
                <a:gd name="T69" fmla="*/ 66 h 68"/>
                <a:gd name="T70" fmla="*/ 44 w 68"/>
                <a:gd name="T71" fmla="*/ 60 h 68"/>
                <a:gd name="T72" fmla="*/ 52 w 68"/>
                <a:gd name="T73" fmla="*/ 56 h 68"/>
                <a:gd name="T74" fmla="*/ 57 w 68"/>
                <a:gd name="T75" fmla="*/ 59 h 68"/>
                <a:gd name="T76" fmla="*/ 58 w 68"/>
                <a:gd name="T77" fmla="*/ 59 h 68"/>
                <a:gd name="T78" fmla="*/ 60 w 68"/>
                <a:gd name="T79" fmla="*/ 58 h 68"/>
                <a:gd name="T80" fmla="*/ 68 w 68"/>
                <a:gd name="T81" fmla="*/ 44 h 68"/>
                <a:gd name="T82" fmla="*/ 67 w 68"/>
                <a:gd name="T83" fmla="*/ 41 h 68"/>
                <a:gd name="T84" fmla="*/ 34 w 68"/>
                <a:gd name="T85" fmla="*/ 48 h 68"/>
                <a:gd name="T86" fmla="*/ 20 w 68"/>
                <a:gd name="T87" fmla="*/ 34 h 68"/>
                <a:gd name="T88" fmla="*/ 34 w 68"/>
                <a:gd name="T89" fmla="*/ 20 h 68"/>
                <a:gd name="T90" fmla="*/ 48 w 68"/>
                <a:gd name="T91" fmla="*/ 34 h 68"/>
                <a:gd name="T92" fmla="*/ 34 w 68"/>
                <a:gd name="T93" fmla="*/ 4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68">
                  <a:moveTo>
                    <a:pt x="67" y="41"/>
                  </a:moveTo>
                  <a:cubicBezTo>
                    <a:pt x="62" y="38"/>
                    <a:pt x="62" y="38"/>
                    <a:pt x="62" y="38"/>
                  </a:cubicBezTo>
                  <a:cubicBezTo>
                    <a:pt x="62" y="37"/>
                    <a:pt x="62" y="35"/>
                    <a:pt x="62" y="34"/>
                  </a:cubicBezTo>
                  <a:cubicBezTo>
                    <a:pt x="62" y="33"/>
                    <a:pt x="62" y="31"/>
                    <a:pt x="62" y="30"/>
                  </a:cubicBezTo>
                  <a:cubicBezTo>
                    <a:pt x="67" y="27"/>
                    <a:pt x="67" y="27"/>
                    <a:pt x="67" y="27"/>
                  </a:cubicBezTo>
                  <a:cubicBezTo>
                    <a:pt x="68" y="26"/>
                    <a:pt x="68" y="25"/>
                    <a:pt x="67" y="24"/>
                  </a:cubicBezTo>
                  <a:cubicBezTo>
                    <a:pt x="59" y="10"/>
                    <a:pt x="59" y="10"/>
                    <a:pt x="59" y="10"/>
                  </a:cubicBezTo>
                  <a:cubicBezTo>
                    <a:pt x="59" y="10"/>
                    <a:pt x="59" y="9"/>
                    <a:pt x="58" y="9"/>
                  </a:cubicBezTo>
                  <a:cubicBezTo>
                    <a:pt x="58" y="9"/>
                    <a:pt x="57" y="9"/>
                    <a:pt x="57" y="9"/>
                  </a:cubicBezTo>
                  <a:cubicBezTo>
                    <a:pt x="52" y="12"/>
                    <a:pt x="52" y="12"/>
                    <a:pt x="52" y="12"/>
                  </a:cubicBezTo>
                  <a:cubicBezTo>
                    <a:pt x="50" y="10"/>
                    <a:pt x="47" y="9"/>
                    <a:pt x="44" y="8"/>
                  </a:cubicBezTo>
                  <a:cubicBezTo>
                    <a:pt x="44" y="2"/>
                    <a:pt x="44" y="2"/>
                    <a:pt x="44" y="2"/>
                  </a:cubicBezTo>
                  <a:cubicBezTo>
                    <a:pt x="44" y="1"/>
                    <a:pt x="43" y="0"/>
                    <a:pt x="42" y="0"/>
                  </a:cubicBezTo>
                  <a:cubicBezTo>
                    <a:pt x="26" y="0"/>
                    <a:pt x="26" y="0"/>
                    <a:pt x="26" y="0"/>
                  </a:cubicBezTo>
                  <a:cubicBezTo>
                    <a:pt x="25" y="0"/>
                    <a:pt x="24" y="1"/>
                    <a:pt x="24" y="2"/>
                  </a:cubicBezTo>
                  <a:cubicBezTo>
                    <a:pt x="24" y="8"/>
                    <a:pt x="24" y="8"/>
                    <a:pt x="24" y="8"/>
                  </a:cubicBezTo>
                  <a:cubicBezTo>
                    <a:pt x="22" y="9"/>
                    <a:pt x="19" y="10"/>
                    <a:pt x="17" y="12"/>
                  </a:cubicBezTo>
                  <a:cubicBezTo>
                    <a:pt x="11" y="9"/>
                    <a:pt x="11" y="9"/>
                    <a:pt x="11" y="9"/>
                  </a:cubicBezTo>
                  <a:cubicBezTo>
                    <a:pt x="10" y="9"/>
                    <a:pt x="9" y="9"/>
                    <a:pt x="9" y="10"/>
                  </a:cubicBezTo>
                  <a:cubicBezTo>
                    <a:pt x="1" y="24"/>
                    <a:pt x="1" y="24"/>
                    <a:pt x="1" y="24"/>
                  </a:cubicBezTo>
                  <a:cubicBezTo>
                    <a:pt x="0" y="24"/>
                    <a:pt x="0" y="25"/>
                    <a:pt x="0" y="25"/>
                  </a:cubicBezTo>
                  <a:cubicBezTo>
                    <a:pt x="1" y="26"/>
                    <a:pt x="1" y="26"/>
                    <a:pt x="1" y="27"/>
                  </a:cubicBezTo>
                  <a:cubicBezTo>
                    <a:pt x="6" y="30"/>
                    <a:pt x="6" y="30"/>
                    <a:pt x="6" y="30"/>
                  </a:cubicBezTo>
                  <a:cubicBezTo>
                    <a:pt x="6" y="31"/>
                    <a:pt x="6" y="33"/>
                    <a:pt x="6" y="34"/>
                  </a:cubicBezTo>
                  <a:cubicBezTo>
                    <a:pt x="6" y="35"/>
                    <a:pt x="6" y="37"/>
                    <a:pt x="6" y="38"/>
                  </a:cubicBezTo>
                  <a:cubicBezTo>
                    <a:pt x="1" y="41"/>
                    <a:pt x="1" y="41"/>
                    <a:pt x="1" y="41"/>
                  </a:cubicBezTo>
                  <a:cubicBezTo>
                    <a:pt x="0" y="42"/>
                    <a:pt x="0" y="43"/>
                    <a:pt x="1" y="44"/>
                  </a:cubicBezTo>
                  <a:cubicBezTo>
                    <a:pt x="9" y="58"/>
                    <a:pt x="9" y="58"/>
                    <a:pt x="9" y="58"/>
                  </a:cubicBezTo>
                  <a:cubicBezTo>
                    <a:pt x="9" y="59"/>
                    <a:pt x="10" y="59"/>
                    <a:pt x="11" y="59"/>
                  </a:cubicBezTo>
                  <a:cubicBezTo>
                    <a:pt x="17" y="56"/>
                    <a:pt x="17" y="56"/>
                    <a:pt x="17" y="56"/>
                  </a:cubicBezTo>
                  <a:cubicBezTo>
                    <a:pt x="19" y="58"/>
                    <a:pt x="22" y="59"/>
                    <a:pt x="24" y="60"/>
                  </a:cubicBezTo>
                  <a:cubicBezTo>
                    <a:pt x="24" y="66"/>
                    <a:pt x="24" y="66"/>
                    <a:pt x="24" y="66"/>
                  </a:cubicBezTo>
                  <a:cubicBezTo>
                    <a:pt x="24" y="67"/>
                    <a:pt x="25" y="68"/>
                    <a:pt x="26" y="68"/>
                  </a:cubicBezTo>
                  <a:cubicBezTo>
                    <a:pt x="42" y="68"/>
                    <a:pt x="42" y="68"/>
                    <a:pt x="42" y="68"/>
                  </a:cubicBezTo>
                  <a:cubicBezTo>
                    <a:pt x="43" y="68"/>
                    <a:pt x="44" y="67"/>
                    <a:pt x="44" y="66"/>
                  </a:cubicBezTo>
                  <a:cubicBezTo>
                    <a:pt x="44" y="60"/>
                    <a:pt x="44" y="60"/>
                    <a:pt x="44" y="60"/>
                  </a:cubicBezTo>
                  <a:cubicBezTo>
                    <a:pt x="47" y="59"/>
                    <a:pt x="50" y="58"/>
                    <a:pt x="52" y="56"/>
                  </a:cubicBezTo>
                  <a:cubicBezTo>
                    <a:pt x="57" y="59"/>
                    <a:pt x="57" y="59"/>
                    <a:pt x="57" y="59"/>
                  </a:cubicBezTo>
                  <a:cubicBezTo>
                    <a:pt x="57" y="59"/>
                    <a:pt x="58" y="59"/>
                    <a:pt x="58" y="59"/>
                  </a:cubicBezTo>
                  <a:cubicBezTo>
                    <a:pt x="59" y="59"/>
                    <a:pt x="59" y="58"/>
                    <a:pt x="60" y="58"/>
                  </a:cubicBezTo>
                  <a:cubicBezTo>
                    <a:pt x="68" y="44"/>
                    <a:pt x="68" y="44"/>
                    <a:pt x="68" y="44"/>
                  </a:cubicBezTo>
                  <a:cubicBezTo>
                    <a:pt x="68" y="43"/>
                    <a:pt x="68" y="42"/>
                    <a:pt x="67" y="41"/>
                  </a:cubicBezTo>
                  <a:close/>
                  <a:moveTo>
                    <a:pt x="34" y="48"/>
                  </a:moveTo>
                  <a:cubicBezTo>
                    <a:pt x="26" y="48"/>
                    <a:pt x="20" y="42"/>
                    <a:pt x="20" y="34"/>
                  </a:cubicBezTo>
                  <a:cubicBezTo>
                    <a:pt x="20" y="26"/>
                    <a:pt x="26" y="20"/>
                    <a:pt x="34" y="20"/>
                  </a:cubicBezTo>
                  <a:cubicBezTo>
                    <a:pt x="42" y="20"/>
                    <a:pt x="48" y="26"/>
                    <a:pt x="48" y="34"/>
                  </a:cubicBezTo>
                  <a:cubicBezTo>
                    <a:pt x="48" y="42"/>
                    <a:pt x="42" y="48"/>
                    <a:pt x="34"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62"/>
            <p:cNvSpPr>
              <a:spLocks noEditPoints="1"/>
            </p:cNvSpPr>
            <p:nvPr/>
          </p:nvSpPr>
          <p:spPr bwMode="auto">
            <a:xfrm>
              <a:off x="5765800" y="3971925"/>
              <a:ext cx="149225" cy="150813"/>
            </a:xfrm>
            <a:custGeom>
              <a:avLst/>
              <a:gdLst>
                <a:gd name="T0" fmla="*/ 39 w 40"/>
                <a:gd name="T1" fmla="*/ 24 h 40"/>
                <a:gd name="T2" fmla="*/ 36 w 40"/>
                <a:gd name="T3" fmla="*/ 22 h 40"/>
                <a:gd name="T4" fmla="*/ 36 w 40"/>
                <a:gd name="T5" fmla="*/ 20 h 40"/>
                <a:gd name="T6" fmla="*/ 36 w 40"/>
                <a:gd name="T7" fmla="*/ 18 h 40"/>
                <a:gd name="T8" fmla="*/ 39 w 40"/>
                <a:gd name="T9" fmla="*/ 16 h 40"/>
                <a:gd name="T10" fmla="*/ 39 w 40"/>
                <a:gd name="T11" fmla="*/ 13 h 40"/>
                <a:gd name="T12" fmla="*/ 35 w 40"/>
                <a:gd name="T13" fmla="*/ 7 h 40"/>
                <a:gd name="T14" fmla="*/ 34 w 40"/>
                <a:gd name="T15" fmla="*/ 6 h 40"/>
                <a:gd name="T16" fmla="*/ 33 w 40"/>
                <a:gd name="T17" fmla="*/ 6 h 40"/>
                <a:gd name="T18" fmla="*/ 30 w 40"/>
                <a:gd name="T19" fmla="*/ 7 h 40"/>
                <a:gd name="T20" fmla="*/ 26 w 40"/>
                <a:gd name="T21" fmla="*/ 5 h 40"/>
                <a:gd name="T22" fmla="*/ 26 w 40"/>
                <a:gd name="T23" fmla="*/ 2 h 40"/>
                <a:gd name="T24" fmla="*/ 24 w 40"/>
                <a:gd name="T25" fmla="*/ 0 h 40"/>
                <a:gd name="T26" fmla="*/ 16 w 40"/>
                <a:gd name="T27" fmla="*/ 0 h 40"/>
                <a:gd name="T28" fmla="*/ 14 w 40"/>
                <a:gd name="T29" fmla="*/ 2 h 40"/>
                <a:gd name="T30" fmla="*/ 14 w 40"/>
                <a:gd name="T31" fmla="*/ 5 h 40"/>
                <a:gd name="T32" fmla="*/ 10 w 40"/>
                <a:gd name="T33" fmla="*/ 7 h 40"/>
                <a:gd name="T34" fmla="*/ 8 w 40"/>
                <a:gd name="T35" fmla="*/ 6 h 40"/>
                <a:gd name="T36" fmla="*/ 5 w 40"/>
                <a:gd name="T37" fmla="*/ 7 h 40"/>
                <a:gd name="T38" fmla="*/ 1 w 40"/>
                <a:gd name="T39" fmla="*/ 13 h 40"/>
                <a:gd name="T40" fmla="*/ 1 w 40"/>
                <a:gd name="T41" fmla="*/ 15 h 40"/>
                <a:gd name="T42" fmla="*/ 1 w 40"/>
                <a:gd name="T43" fmla="*/ 16 h 40"/>
                <a:gd name="T44" fmla="*/ 4 w 40"/>
                <a:gd name="T45" fmla="*/ 18 h 40"/>
                <a:gd name="T46" fmla="*/ 4 w 40"/>
                <a:gd name="T47" fmla="*/ 20 h 40"/>
                <a:gd name="T48" fmla="*/ 4 w 40"/>
                <a:gd name="T49" fmla="*/ 22 h 40"/>
                <a:gd name="T50" fmla="*/ 1 w 40"/>
                <a:gd name="T51" fmla="*/ 24 h 40"/>
                <a:gd name="T52" fmla="*/ 1 w 40"/>
                <a:gd name="T53" fmla="*/ 25 h 40"/>
                <a:gd name="T54" fmla="*/ 1 w 40"/>
                <a:gd name="T55" fmla="*/ 27 h 40"/>
                <a:gd name="T56" fmla="*/ 5 w 40"/>
                <a:gd name="T57" fmla="*/ 33 h 40"/>
                <a:gd name="T58" fmla="*/ 7 w 40"/>
                <a:gd name="T59" fmla="*/ 34 h 40"/>
                <a:gd name="T60" fmla="*/ 10 w 40"/>
                <a:gd name="T61" fmla="*/ 33 h 40"/>
                <a:gd name="T62" fmla="*/ 14 w 40"/>
                <a:gd name="T63" fmla="*/ 35 h 40"/>
                <a:gd name="T64" fmla="*/ 14 w 40"/>
                <a:gd name="T65" fmla="*/ 38 h 40"/>
                <a:gd name="T66" fmla="*/ 16 w 40"/>
                <a:gd name="T67" fmla="*/ 40 h 40"/>
                <a:gd name="T68" fmla="*/ 24 w 40"/>
                <a:gd name="T69" fmla="*/ 40 h 40"/>
                <a:gd name="T70" fmla="*/ 26 w 40"/>
                <a:gd name="T71" fmla="*/ 38 h 40"/>
                <a:gd name="T72" fmla="*/ 26 w 40"/>
                <a:gd name="T73" fmla="*/ 35 h 40"/>
                <a:gd name="T74" fmla="*/ 30 w 40"/>
                <a:gd name="T75" fmla="*/ 33 h 40"/>
                <a:gd name="T76" fmla="*/ 33 w 40"/>
                <a:gd name="T77" fmla="*/ 34 h 40"/>
                <a:gd name="T78" fmla="*/ 34 w 40"/>
                <a:gd name="T79" fmla="*/ 34 h 40"/>
                <a:gd name="T80" fmla="*/ 35 w 40"/>
                <a:gd name="T81" fmla="*/ 33 h 40"/>
                <a:gd name="T82" fmla="*/ 39 w 40"/>
                <a:gd name="T83" fmla="*/ 27 h 40"/>
                <a:gd name="T84" fmla="*/ 39 w 40"/>
                <a:gd name="T85" fmla="*/ 24 h 40"/>
                <a:gd name="T86" fmla="*/ 20 w 40"/>
                <a:gd name="T87" fmla="*/ 28 h 40"/>
                <a:gd name="T88" fmla="*/ 12 w 40"/>
                <a:gd name="T89" fmla="*/ 20 h 40"/>
                <a:gd name="T90" fmla="*/ 20 w 40"/>
                <a:gd name="T91" fmla="*/ 12 h 40"/>
                <a:gd name="T92" fmla="*/ 28 w 40"/>
                <a:gd name="T93" fmla="*/ 20 h 40"/>
                <a:gd name="T94" fmla="*/ 20 w 40"/>
                <a:gd name="T95" fmla="*/ 2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0" h="40">
                  <a:moveTo>
                    <a:pt x="39" y="24"/>
                  </a:moveTo>
                  <a:cubicBezTo>
                    <a:pt x="36" y="22"/>
                    <a:pt x="36" y="22"/>
                    <a:pt x="36" y="22"/>
                  </a:cubicBezTo>
                  <a:cubicBezTo>
                    <a:pt x="36" y="21"/>
                    <a:pt x="36" y="21"/>
                    <a:pt x="36" y="20"/>
                  </a:cubicBezTo>
                  <a:cubicBezTo>
                    <a:pt x="36" y="19"/>
                    <a:pt x="36" y="19"/>
                    <a:pt x="36" y="18"/>
                  </a:cubicBezTo>
                  <a:cubicBezTo>
                    <a:pt x="39" y="16"/>
                    <a:pt x="39" y="16"/>
                    <a:pt x="39" y="16"/>
                  </a:cubicBezTo>
                  <a:cubicBezTo>
                    <a:pt x="40" y="16"/>
                    <a:pt x="40" y="14"/>
                    <a:pt x="39" y="13"/>
                  </a:cubicBezTo>
                  <a:cubicBezTo>
                    <a:pt x="35" y="7"/>
                    <a:pt x="35" y="7"/>
                    <a:pt x="35" y="7"/>
                  </a:cubicBezTo>
                  <a:cubicBezTo>
                    <a:pt x="35" y="6"/>
                    <a:pt x="35" y="6"/>
                    <a:pt x="34" y="6"/>
                  </a:cubicBezTo>
                  <a:cubicBezTo>
                    <a:pt x="34" y="5"/>
                    <a:pt x="33" y="6"/>
                    <a:pt x="33" y="6"/>
                  </a:cubicBezTo>
                  <a:cubicBezTo>
                    <a:pt x="30" y="7"/>
                    <a:pt x="30" y="7"/>
                    <a:pt x="30" y="7"/>
                  </a:cubicBezTo>
                  <a:cubicBezTo>
                    <a:pt x="29" y="6"/>
                    <a:pt x="28" y="6"/>
                    <a:pt x="26" y="5"/>
                  </a:cubicBezTo>
                  <a:cubicBezTo>
                    <a:pt x="26" y="2"/>
                    <a:pt x="26" y="2"/>
                    <a:pt x="26" y="2"/>
                  </a:cubicBezTo>
                  <a:cubicBezTo>
                    <a:pt x="26" y="1"/>
                    <a:pt x="25" y="0"/>
                    <a:pt x="24" y="0"/>
                  </a:cubicBezTo>
                  <a:cubicBezTo>
                    <a:pt x="16" y="0"/>
                    <a:pt x="16" y="0"/>
                    <a:pt x="16" y="0"/>
                  </a:cubicBezTo>
                  <a:cubicBezTo>
                    <a:pt x="15" y="0"/>
                    <a:pt x="14" y="1"/>
                    <a:pt x="14" y="2"/>
                  </a:cubicBezTo>
                  <a:cubicBezTo>
                    <a:pt x="14" y="5"/>
                    <a:pt x="14" y="5"/>
                    <a:pt x="14" y="5"/>
                  </a:cubicBezTo>
                  <a:cubicBezTo>
                    <a:pt x="13" y="6"/>
                    <a:pt x="12" y="7"/>
                    <a:pt x="10" y="7"/>
                  </a:cubicBezTo>
                  <a:cubicBezTo>
                    <a:pt x="8" y="6"/>
                    <a:pt x="8" y="6"/>
                    <a:pt x="8" y="6"/>
                  </a:cubicBezTo>
                  <a:cubicBezTo>
                    <a:pt x="7" y="5"/>
                    <a:pt x="5" y="6"/>
                    <a:pt x="5" y="7"/>
                  </a:cubicBezTo>
                  <a:cubicBezTo>
                    <a:pt x="1" y="13"/>
                    <a:pt x="1" y="13"/>
                    <a:pt x="1" y="13"/>
                  </a:cubicBezTo>
                  <a:cubicBezTo>
                    <a:pt x="0" y="14"/>
                    <a:pt x="0" y="14"/>
                    <a:pt x="1" y="15"/>
                  </a:cubicBezTo>
                  <a:cubicBezTo>
                    <a:pt x="1" y="15"/>
                    <a:pt x="1" y="16"/>
                    <a:pt x="1" y="16"/>
                  </a:cubicBezTo>
                  <a:cubicBezTo>
                    <a:pt x="4" y="18"/>
                    <a:pt x="4" y="18"/>
                    <a:pt x="4" y="18"/>
                  </a:cubicBezTo>
                  <a:cubicBezTo>
                    <a:pt x="4" y="19"/>
                    <a:pt x="4" y="19"/>
                    <a:pt x="4" y="20"/>
                  </a:cubicBezTo>
                  <a:cubicBezTo>
                    <a:pt x="4" y="21"/>
                    <a:pt x="4" y="21"/>
                    <a:pt x="4" y="22"/>
                  </a:cubicBezTo>
                  <a:cubicBezTo>
                    <a:pt x="1" y="24"/>
                    <a:pt x="1" y="24"/>
                    <a:pt x="1" y="24"/>
                  </a:cubicBezTo>
                  <a:cubicBezTo>
                    <a:pt x="1" y="24"/>
                    <a:pt x="1" y="25"/>
                    <a:pt x="1" y="25"/>
                  </a:cubicBezTo>
                  <a:cubicBezTo>
                    <a:pt x="0" y="26"/>
                    <a:pt x="0" y="26"/>
                    <a:pt x="1" y="27"/>
                  </a:cubicBezTo>
                  <a:cubicBezTo>
                    <a:pt x="5" y="33"/>
                    <a:pt x="5" y="33"/>
                    <a:pt x="5" y="33"/>
                  </a:cubicBezTo>
                  <a:cubicBezTo>
                    <a:pt x="5" y="34"/>
                    <a:pt x="6" y="35"/>
                    <a:pt x="7" y="34"/>
                  </a:cubicBezTo>
                  <a:cubicBezTo>
                    <a:pt x="10" y="33"/>
                    <a:pt x="10" y="33"/>
                    <a:pt x="10" y="33"/>
                  </a:cubicBezTo>
                  <a:cubicBezTo>
                    <a:pt x="12" y="33"/>
                    <a:pt x="13" y="34"/>
                    <a:pt x="14" y="35"/>
                  </a:cubicBezTo>
                  <a:cubicBezTo>
                    <a:pt x="14" y="38"/>
                    <a:pt x="14" y="38"/>
                    <a:pt x="14" y="38"/>
                  </a:cubicBezTo>
                  <a:cubicBezTo>
                    <a:pt x="14" y="39"/>
                    <a:pt x="15" y="40"/>
                    <a:pt x="16" y="40"/>
                  </a:cubicBezTo>
                  <a:cubicBezTo>
                    <a:pt x="24" y="40"/>
                    <a:pt x="24" y="40"/>
                    <a:pt x="24" y="40"/>
                  </a:cubicBezTo>
                  <a:cubicBezTo>
                    <a:pt x="25" y="40"/>
                    <a:pt x="26" y="39"/>
                    <a:pt x="26" y="38"/>
                  </a:cubicBezTo>
                  <a:cubicBezTo>
                    <a:pt x="26" y="35"/>
                    <a:pt x="26" y="35"/>
                    <a:pt x="26" y="35"/>
                  </a:cubicBezTo>
                  <a:cubicBezTo>
                    <a:pt x="28" y="34"/>
                    <a:pt x="29" y="34"/>
                    <a:pt x="30" y="33"/>
                  </a:cubicBezTo>
                  <a:cubicBezTo>
                    <a:pt x="33" y="34"/>
                    <a:pt x="33" y="34"/>
                    <a:pt x="33" y="34"/>
                  </a:cubicBezTo>
                  <a:cubicBezTo>
                    <a:pt x="33" y="34"/>
                    <a:pt x="34" y="35"/>
                    <a:pt x="34" y="34"/>
                  </a:cubicBezTo>
                  <a:cubicBezTo>
                    <a:pt x="35" y="34"/>
                    <a:pt x="35" y="34"/>
                    <a:pt x="35" y="33"/>
                  </a:cubicBezTo>
                  <a:cubicBezTo>
                    <a:pt x="39" y="27"/>
                    <a:pt x="39" y="27"/>
                    <a:pt x="39" y="27"/>
                  </a:cubicBezTo>
                  <a:cubicBezTo>
                    <a:pt x="40" y="26"/>
                    <a:pt x="40" y="24"/>
                    <a:pt x="39" y="24"/>
                  </a:cubicBezTo>
                  <a:close/>
                  <a:moveTo>
                    <a:pt x="20" y="28"/>
                  </a:moveTo>
                  <a:cubicBezTo>
                    <a:pt x="16" y="28"/>
                    <a:pt x="12" y="24"/>
                    <a:pt x="12" y="20"/>
                  </a:cubicBezTo>
                  <a:cubicBezTo>
                    <a:pt x="12" y="16"/>
                    <a:pt x="16" y="12"/>
                    <a:pt x="20" y="12"/>
                  </a:cubicBezTo>
                  <a:cubicBezTo>
                    <a:pt x="24" y="12"/>
                    <a:pt x="28" y="16"/>
                    <a:pt x="28" y="20"/>
                  </a:cubicBezTo>
                  <a:cubicBezTo>
                    <a:pt x="28" y="24"/>
                    <a:pt x="24" y="28"/>
                    <a:pt x="20"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4" name="Freeform 63"/>
          <p:cNvSpPr>
            <a:spLocks noEditPoints="1"/>
          </p:cNvSpPr>
          <p:nvPr/>
        </p:nvSpPr>
        <p:spPr bwMode="auto">
          <a:xfrm>
            <a:off x="5195729" y="3410224"/>
            <a:ext cx="360363" cy="363538"/>
          </a:xfrm>
          <a:custGeom>
            <a:avLst/>
            <a:gdLst>
              <a:gd name="T0" fmla="*/ 30 w 96"/>
              <a:gd name="T1" fmla="*/ 96 h 96"/>
              <a:gd name="T2" fmla="*/ 60 w 96"/>
              <a:gd name="T3" fmla="*/ 66 h 96"/>
              <a:gd name="T4" fmla="*/ 57 w 96"/>
              <a:gd name="T5" fmla="*/ 54 h 96"/>
              <a:gd name="T6" fmla="*/ 69 w 96"/>
              <a:gd name="T7" fmla="*/ 42 h 96"/>
              <a:gd name="T8" fmla="*/ 76 w 96"/>
              <a:gd name="T9" fmla="*/ 42 h 96"/>
              <a:gd name="T10" fmla="*/ 76 w 96"/>
              <a:gd name="T11" fmla="*/ 35 h 96"/>
              <a:gd name="T12" fmla="*/ 77 w 96"/>
              <a:gd name="T13" fmla="*/ 34 h 96"/>
              <a:gd name="T14" fmla="*/ 84 w 96"/>
              <a:gd name="T15" fmla="*/ 34 h 96"/>
              <a:gd name="T16" fmla="*/ 84 w 96"/>
              <a:gd name="T17" fmla="*/ 27 h 96"/>
              <a:gd name="T18" fmla="*/ 85 w 96"/>
              <a:gd name="T19" fmla="*/ 26 h 96"/>
              <a:gd name="T20" fmla="*/ 92 w 96"/>
              <a:gd name="T21" fmla="*/ 26 h 96"/>
              <a:gd name="T22" fmla="*/ 92 w 96"/>
              <a:gd name="T23" fmla="*/ 19 h 96"/>
              <a:gd name="T24" fmla="*/ 96 w 96"/>
              <a:gd name="T25" fmla="*/ 15 h 96"/>
              <a:gd name="T26" fmla="*/ 96 w 96"/>
              <a:gd name="T27" fmla="*/ 0 h 96"/>
              <a:gd name="T28" fmla="*/ 81 w 96"/>
              <a:gd name="T29" fmla="*/ 0 h 96"/>
              <a:gd name="T30" fmla="*/ 42 w 96"/>
              <a:gd name="T31" fmla="*/ 39 h 96"/>
              <a:gd name="T32" fmla="*/ 30 w 96"/>
              <a:gd name="T33" fmla="*/ 36 h 96"/>
              <a:gd name="T34" fmla="*/ 0 w 96"/>
              <a:gd name="T35" fmla="*/ 66 h 96"/>
              <a:gd name="T36" fmla="*/ 30 w 96"/>
              <a:gd name="T37" fmla="*/ 96 h 96"/>
              <a:gd name="T38" fmla="*/ 22 w 96"/>
              <a:gd name="T39" fmla="*/ 66 h 96"/>
              <a:gd name="T40" fmla="*/ 30 w 96"/>
              <a:gd name="T41" fmla="*/ 74 h 96"/>
              <a:gd name="T42" fmla="*/ 22 w 96"/>
              <a:gd name="T43" fmla="*/ 82 h 96"/>
              <a:gd name="T44" fmla="*/ 14 w 96"/>
              <a:gd name="T45" fmla="*/ 74 h 96"/>
              <a:gd name="T46" fmla="*/ 22 w 96"/>
              <a:gd name="T47" fmla="*/ 6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6" h="96">
                <a:moveTo>
                  <a:pt x="30" y="96"/>
                </a:moveTo>
                <a:cubicBezTo>
                  <a:pt x="47" y="96"/>
                  <a:pt x="60" y="83"/>
                  <a:pt x="60" y="66"/>
                </a:cubicBezTo>
                <a:cubicBezTo>
                  <a:pt x="60" y="62"/>
                  <a:pt x="59" y="57"/>
                  <a:pt x="57" y="54"/>
                </a:cubicBezTo>
                <a:cubicBezTo>
                  <a:pt x="69" y="42"/>
                  <a:pt x="69" y="42"/>
                  <a:pt x="69" y="42"/>
                </a:cubicBezTo>
                <a:cubicBezTo>
                  <a:pt x="76" y="42"/>
                  <a:pt x="76" y="42"/>
                  <a:pt x="76" y="42"/>
                </a:cubicBezTo>
                <a:cubicBezTo>
                  <a:pt x="76" y="35"/>
                  <a:pt x="76" y="35"/>
                  <a:pt x="76" y="35"/>
                </a:cubicBezTo>
                <a:cubicBezTo>
                  <a:pt x="77" y="34"/>
                  <a:pt x="77" y="34"/>
                  <a:pt x="77" y="34"/>
                </a:cubicBezTo>
                <a:cubicBezTo>
                  <a:pt x="84" y="34"/>
                  <a:pt x="84" y="34"/>
                  <a:pt x="84" y="34"/>
                </a:cubicBezTo>
                <a:cubicBezTo>
                  <a:pt x="84" y="27"/>
                  <a:pt x="84" y="27"/>
                  <a:pt x="84" y="27"/>
                </a:cubicBezTo>
                <a:cubicBezTo>
                  <a:pt x="85" y="26"/>
                  <a:pt x="85" y="26"/>
                  <a:pt x="85" y="26"/>
                </a:cubicBezTo>
                <a:cubicBezTo>
                  <a:pt x="92" y="26"/>
                  <a:pt x="92" y="26"/>
                  <a:pt x="92" y="26"/>
                </a:cubicBezTo>
                <a:cubicBezTo>
                  <a:pt x="92" y="19"/>
                  <a:pt x="92" y="19"/>
                  <a:pt x="92" y="19"/>
                </a:cubicBezTo>
                <a:cubicBezTo>
                  <a:pt x="96" y="15"/>
                  <a:pt x="96" y="15"/>
                  <a:pt x="96" y="15"/>
                </a:cubicBezTo>
                <a:cubicBezTo>
                  <a:pt x="96" y="0"/>
                  <a:pt x="96" y="0"/>
                  <a:pt x="96" y="0"/>
                </a:cubicBezTo>
                <a:cubicBezTo>
                  <a:pt x="81" y="0"/>
                  <a:pt x="81" y="0"/>
                  <a:pt x="81" y="0"/>
                </a:cubicBezTo>
                <a:cubicBezTo>
                  <a:pt x="42" y="39"/>
                  <a:pt x="42" y="39"/>
                  <a:pt x="42" y="39"/>
                </a:cubicBezTo>
                <a:cubicBezTo>
                  <a:pt x="39" y="37"/>
                  <a:pt x="34" y="36"/>
                  <a:pt x="30" y="36"/>
                </a:cubicBezTo>
                <a:cubicBezTo>
                  <a:pt x="13" y="36"/>
                  <a:pt x="0" y="49"/>
                  <a:pt x="0" y="66"/>
                </a:cubicBezTo>
                <a:cubicBezTo>
                  <a:pt x="0" y="83"/>
                  <a:pt x="13" y="96"/>
                  <a:pt x="30" y="96"/>
                </a:cubicBezTo>
                <a:close/>
                <a:moveTo>
                  <a:pt x="22" y="66"/>
                </a:moveTo>
                <a:cubicBezTo>
                  <a:pt x="26" y="66"/>
                  <a:pt x="30" y="70"/>
                  <a:pt x="30" y="74"/>
                </a:cubicBezTo>
                <a:cubicBezTo>
                  <a:pt x="30" y="78"/>
                  <a:pt x="26" y="82"/>
                  <a:pt x="22" y="82"/>
                </a:cubicBezTo>
                <a:cubicBezTo>
                  <a:pt x="18" y="82"/>
                  <a:pt x="14" y="78"/>
                  <a:pt x="14" y="74"/>
                </a:cubicBezTo>
                <a:cubicBezTo>
                  <a:pt x="14" y="70"/>
                  <a:pt x="18" y="66"/>
                  <a:pt x="22" y="6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5" name="Group 64"/>
          <p:cNvGrpSpPr/>
          <p:nvPr/>
        </p:nvGrpSpPr>
        <p:grpSpPr>
          <a:xfrm>
            <a:off x="5194935" y="4726536"/>
            <a:ext cx="361950" cy="361950"/>
            <a:chOff x="3390900" y="3248025"/>
            <a:chExt cx="361950" cy="361950"/>
          </a:xfrm>
          <a:solidFill>
            <a:schemeClr val="bg1"/>
          </a:solidFill>
        </p:grpSpPr>
        <p:sp>
          <p:nvSpPr>
            <p:cNvPr id="66" name="Freeform 65"/>
            <p:cNvSpPr>
              <a:spLocks/>
            </p:cNvSpPr>
            <p:nvPr/>
          </p:nvSpPr>
          <p:spPr bwMode="auto">
            <a:xfrm>
              <a:off x="3436938" y="3324225"/>
              <a:ext cx="269875" cy="225425"/>
            </a:xfrm>
            <a:custGeom>
              <a:avLst/>
              <a:gdLst>
                <a:gd name="T0" fmla="*/ 70 w 72"/>
                <a:gd name="T1" fmla="*/ 56 h 60"/>
                <a:gd name="T2" fmla="*/ 64 w 72"/>
                <a:gd name="T3" fmla="*/ 50 h 60"/>
                <a:gd name="T4" fmla="*/ 64 w 72"/>
                <a:gd name="T5" fmla="*/ 36 h 60"/>
                <a:gd name="T6" fmla="*/ 48 w 72"/>
                <a:gd name="T7" fmla="*/ 11 h 60"/>
                <a:gd name="T8" fmla="*/ 36 w 72"/>
                <a:gd name="T9" fmla="*/ 0 h 60"/>
                <a:gd name="T10" fmla="*/ 24 w 72"/>
                <a:gd name="T11" fmla="*/ 11 h 60"/>
                <a:gd name="T12" fmla="*/ 8 w 72"/>
                <a:gd name="T13" fmla="*/ 36 h 60"/>
                <a:gd name="T14" fmla="*/ 8 w 72"/>
                <a:gd name="T15" fmla="*/ 50 h 60"/>
                <a:gd name="T16" fmla="*/ 2 w 72"/>
                <a:gd name="T17" fmla="*/ 56 h 60"/>
                <a:gd name="T18" fmla="*/ 0 w 72"/>
                <a:gd name="T19" fmla="*/ 58 h 60"/>
                <a:gd name="T20" fmla="*/ 2 w 72"/>
                <a:gd name="T21" fmla="*/ 60 h 60"/>
                <a:gd name="T22" fmla="*/ 70 w 72"/>
                <a:gd name="T23" fmla="*/ 60 h 60"/>
                <a:gd name="T24" fmla="*/ 72 w 72"/>
                <a:gd name="T25" fmla="*/ 58 h 60"/>
                <a:gd name="T26" fmla="*/ 70 w 72"/>
                <a:gd name="T27"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60">
                  <a:moveTo>
                    <a:pt x="70" y="56"/>
                  </a:moveTo>
                  <a:cubicBezTo>
                    <a:pt x="67" y="56"/>
                    <a:pt x="64" y="53"/>
                    <a:pt x="64" y="50"/>
                  </a:cubicBezTo>
                  <a:cubicBezTo>
                    <a:pt x="64" y="36"/>
                    <a:pt x="64" y="36"/>
                    <a:pt x="64" y="36"/>
                  </a:cubicBezTo>
                  <a:cubicBezTo>
                    <a:pt x="64" y="25"/>
                    <a:pt x="58" y="15"/>
                    <a:pt x="48" y="11"/>
                  </a:cubicBezTo>
                  <a:cubicBezTo>
                    <a:pt x="47" y="5"/>
                    <a:pt x="42" y="0"/>
                    <a:pt x="36" y="0"/>
                  </a:cubicBezTo>
                  <a:cubicBezTo>
                    <a:pt x="30" y="0"/>
                    <a:pt x="25" y="5"/>
                    <a:pt x="24" y="11"/>
                  </a:cubicBezTo>
                  <a:cubicBezTo>
                    <a:pt x="14" y="15"/>
                    <a:pt x="8" y="25"/>
                    <a:pt x="8" y="36"/>
                  </a:cubicBezTo>
                  <a:cubicBezTo>
                    <a:pt x="8" y="50"/>
                    <a:pt x="8" y="50"/>
                    <a:pt x="8" y="50"/>
                  </a:cubicBezTo>
                  <a:cubicBezTo>
                    <a:pt x="8" y="53"/>
                    <a:pt x="5" y="56"/>
                    <a:pt x="2" y="56"/>
                  </a:cubicBezTo>
                  <a:cubicBezTo>
                    <a:pt x="1" y="56"/>
                    <a:pt x="0" y="57"/>
                    <a:pt x="0" y="58"/>
                  </a:cubicBezTo>
                  <a:cubicBezTo>
                    <a:pt x="0" y="59"/>
                    <a:pt x="1" y="60"/>
                    <a:pt x="2" y="60"/>
                  </a:cubicBezTo>
                  <a:cubicBezTo>
                    <a:pt x="70" y="60"/>
                    <a:pt x="70" y="60"/>
                    <a:pt x="70" y="60"/>
                  </a:cubicBezTo>
                  <a:cubicBezTo>
                    <a:pt x="71" y="60"/>
                    <a:pt x="72" y="59"/>
                    <a:pt x="72" y="58"/>
                  </a:cubicBezTo>
                  <a:cubicBezTo>
                    <a:pt x="72" y="57"/>
                    <a:pt x="71" y="56"/>
                    <a:pt x="70"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6"/>
            <p:cNvSpPr>
              <a:spLocks/>
            </p:cNvSpPr>
            <p:nvPr/>
          </p:nvSpPr>
          <p:spPr bwMode="auto">
            <a:xfrm>
              <a:off x="3533775" y="3565525"/>
              <a:ext cx="76200" cy="44450"/>
            </a:xfrm>
            <a:custGeom>
              <a:avLst/>
              <a:gdLst>
                <a:gd name="T0" fmla="*/ 18 w 20"/>
                <a:gd name="T1" fmla="*/ 0 h 12"/>
                <a:gd name="T2" fmla="*/ 2 w 20"/>
                <a:gd name="T3" fmla="*/ 0 h 12"/>
                <a:gd name="T4" fmla="*/ 0 w 20"/>
                <a:gd name="T5" fmla="*/ 2 h 12"/>
                <a:gd name="T6" fmla="*/ 10 w 20"/>
                <a:gd name="T7" fmla="*/ 12 h 12"/>
                <a:gd name="T8" fmla="*/ 20 w 20"/>
                <a:gd name="T9" fmla="*/ 2 h 12"/>
                <a:gd name="T10" fmla="*/ 18 w 20"/>
                <a:gd name="T11" fmla="*/ 0 h 12"/>
              </a:gdLst>
              <a:ahLst/>
              <a:cxnLst>
                <a:cxn ang="0">
                  <a:pos x="T0" y="T1"/>
                </a:cxn>
                <a:cxn ang="0">
                  <a:pos x="T2" y="T3"/>
                </a:cxn>
                <a:cxn ang="0">
                  <a:pos x="T4" y="T5"/>
                </a:cxn>
                <a:cxn ang="0">
                  <a:pos x="T6" y="T7"/>
                </a:cxn>
                <a:cxn ang="0">
                  <a:pos x="T8" y="T9"/>
                </a:cxn>
                <a:cxn ang="0">
                  <a:pos x="T10" y="T11"/>
                </a:cxn>
              </a:cxnLst>
              <a:rect l="0" t="0" r="r" b="b"/>
              <a:pathLst>
                <a:path w="20" h="12">
                  <a:moveTo>
                    <a:pt x="18" y="0"/>
                  </a:moveTo>
                  <a:cubicBezTo>
                    <a:pt x="2" y="0"/>
                    <a:pt x="2" y="0"/>
                    <a:pt x="2" y="0"/>
                  </a:cubicBezTo>
                  <a:cubicBezTo>
                    <a:pt x="1" y="0"/>
                    <a:pt x="0" y="1"/>
                    <a:pt x="0" y="2"/>
                  </a:cubicBezTo>
                  <a:cubicBezTo>
                    <a:pt x="0" y="8"/>
                    <a:pt x="4" y="12"/>
                    <a:pt x="10" y="12"/>
                  </a:cubicBezTo>
                  <a:cubicBezTo>
                    <a:pt x="16" y="12"/>
                    <a:pt x="20" y="8"/>
                    <a:pt x="20" y="2"/>
                  </a:cubicBezTo>
                  <a:cubicBezTo>
                    <a:pt x="20" y="1"/>
                    <a:pt x="19"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67"/>
            <p:cNvSpPr>
              <a:spLocks/>
            </p:cNvSpPr>
            <p:nvPr/>
          </p:nvSpPr>
          <p:spPr bwMode="auto">
            <a:xfrm>
              <a:off x="3436938" y="3294063"/>
              <a:ext cx="96838" cy="96838"/>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68"/>
            <p:cNvSpPr>
              <a:spLocks/>
            </p:cNvSpPr>
            <p:nvPr/>
          </p:nvSpPr>
          <p:spPr bwMode="auto">
            <a:xfrm>
              <a:off x="3390900" y="3248025"/>
              <a:ext cx="142875" cy="142875"/>
            </a:xfrm>
            <a:custGeom>
              <a:avLst/>
              <a:gdLst>
                <a:gd name="T0" fmla="*/ 36 w 38"/>
                <a:gd name="T1" fmla="*/ 4 h 38"/>
                <a:gd name="T2" fmla="*/ 38 w 38"/>
                <a:gd name="T3" fmla="*/ 2 h 38"/>
                <a:gd name="T4" fmla="*/ 36 w 38"/>
                <a:gd name="T5" fmla="*/ 0 h 38"/>
                <a:gd name="T6" fmla="*/ 0 w 38"/>
                <a:gd name="T7" fmla="*/ 36 h 38"/>
                <a:gd name="T8" fmla="*/ 2 w 38"/>
                <a:gd name="T9" fmla="*/ 38 h 38"/>
                <a:gd name="T10" fmla="*/ 4 w 38"/>
                <a:gd name="T11" fmla="*/ 36 h 38"/>
                <a:gd name="T12" fmla="*/ 36 w 38"/>
                <a:gd name="T13" fmla="*/ 4 h 38"/>
              </a:gdLst>
              <a:ahLst/>
              <a:cxnLst>
                <a:cxn ang="0">
                  <a:pos x="T0" y="T1"/>
                </a:cxn>
                <a:cxn ang="0">
                  <a:pos x="T2" y="T3"/>
                </a:cxn>
                <a:cxn ang="0">
                  <a:pos x="T4" y="T5"/>
                </a:cxn>
                <a:cxn ang="0">
                  <a:pos x="T6" y="T7"/>
                </a:cxn>
                <a:cxn ang="0">
                  <a:pos x="T8" y="T9"/>
                </a:cxn>
                <a:cxn ang="0">
                  <a:pos x="T10" y="T11"/>
                </a:cxn>
                <a:cxn ang="0">
                  <a:pos x="T12" y="T13"/>
                </a:cxn>
              </a:cxnLst>
              <a:rect l="0" t="0" r="r" b="b"/>
              <a:pathLst>
                <a:path w="38" h="38">
                  <a:moveTo>
                    <a:pt x="36" y="4"/>
                  </a:moveTo>
                  <a:cubicBezTo>
                    <a:pt x="37" y="4"/>
                    <a:pt x="38" y="3"/>
                    <a:pt x="38" y="2"/>
                  </a:cubicBezTo>
                  <a:cubicBezTo>
                    <a:pt x="38" y="1"/>
                    <a:pt x="37" y="0"/>
                    <a:pt x="36" y="0"/>
                  </a:cubicBezTo>
                  <a:cubicBezTo>
                    <a:pt x="16" y="0"/>
                    <a:pt x="0" y="16"/>
                    <a:pt x="0" y="36"/>
                  </a:cubicBezTo>
                  <a:cubicBezTo>
                    <a:pt x="0" y="37"/>
                    <a:pt x="1" y="38"/>
                    <a:pt x="2" y="38"/>
                  </a:cubicBezTo>
                  <a:cubicBezTo>
                    <a:pt x="3" y="38"/>
                    <a:pt x="4" y="37"/>
                    <a:pt x="4" y="36"/>
                  </a:cubicBezTo>
                  <a:cubicBezTo>
                    <a:pt x="4" y="18"/>
                    <a:pt x="18" y="4"/>
                    <a:pt x="3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69"/>
            <p:cNvSpPr>
              <a:spLocks/>
            </p:cNvSpPr>
            <p:nvPr/>
          </p:nvSpPr>
          <p:spPr bwMode="auto">
            <a:xfrm>
              <a:off x="3609975" y="3294063"/>
              <a:ext cx="96838" cy="96838"/>
            </a:xfrm>
            <a:custGeom>
              <a:avLst/>
              <a:gdLst>
                <a:gd name="T0" fmla="*/ 2 w 26"/>
                <a:gd name="T1" fmla="*/ 0 h 26"/>
                <a:gd name="T2" fmla="*/ 0 w 26"/>
                <a:gd name="T3" fmla="*/ 2 h 26"/>
                <a:gd name="T4" fmla="*/ 2 w 26"/>
                <a:gd name="T5" fmla="*/ 4 h 26"/>
                <a:gd name="T6" fmla="*/ 22 w 26"/>
                <a:gd name="T7" fmla="*/ 24 h 26"/>
                <a:gd name="T8" fmla="*/ 24 w 26"/>
                <a:gd name="T9" fmla="*/ 26 h 26"/>
                <a:gd name="T10" fmla="*/ 26 w 26"/>
                <a:gd name="T11" fmla="*/ 24 h 26"/>
                <a:gd name="T12" fmla="*/ 2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 y="0"/>
                  </a:moveTo>
                  <a:cubicBezTo>
                    <a:pt x="1" y="0"/>
                    <a:pt x="0" y="1"/>
                    <a:pt x="0" y="2"/>
                  </a:cubicBezTo>
                  <a:cubicBezTo>
                    <a:pt x="0" y="3"/>
                    <a:pt x="1" y="4"/>
                    <a:pt x="2" y="4"/>
                  </a:cubicBezTo>
                  <a:cubicBezTo>
                    <a:pt x="13" y="4"/>
                    <a:pt x="22" y="13"/>
                    <a:pt x="22" y="24"/>
                  </a:cubicBezTo>
                  <a:cubicBezTo>
                    <a:pt x="22" y="25"/>
                    <a:pt x="23" y="26"/>
                    <a:pt x="24" y="26"/>
                  </a:cubicBezTo>
                  <a:cubicBezTo>
                    <a:pt x="25" y="26"/>
                    <a:pt x="26" y="25"/>
                    <a:pt x="26" y="24"/>
                  </a:cubicBezTo>
                  <a:cubicBezTo>
                    <a:pt x="26" y="11"/>
                    <a:pt x="15"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70"/>
            <p:cNvSpPr>
              <a:spLocks/>
            </p:cNvSpPr>
            <p:nvPr/>
          </p:nvSpPr>
          <p:spPr bwMode="auto">
            <a:xfrm>
              <a:off x="3609975" y="3248025"/>
              <a:ext cx="142875" cy="142875"/>
            </a:xfrm>
            <a:custGeom>
              <a:avLst/>
              <a:gdLst>
                <a:gd name="T0" fmla="*/ 2 w 38"/>
                <a:gd name="T1" fmla="*/ 0 h 38"/>
                <a:gd name="T2" fmla="*/ 0 w 38"/>
                <a:gd name="T3" fmla="*/ 2 h 38"/>
                <a:gd name="T4" fmla="*/ 2 w 38"/>
                <a:gd name="T5" fmla="*/ 4 h 38"/>
                <a:gd name="T6" fmla="*/ 34 w 38"/>
                <a:gd name="T7" fmla="*/ 36 h 38"/>
                <a:gd name="T8" fmla="*/ 36 w 38"/>
                <a:gd name="T9" fmla="*/ 38 h 38"/>
                <a:gd name="T10" fmla="*/ 38 w 38"/>
                <a:gd name="T11" fmla="*/ 36 h 38"/>
                <a:gd name="T12" fmla="*/ 2 w 38"/>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38" h="38">
                  <a:moveTo>
                    <a:pt x="2" y="0"/>
                  </a:moveTo>
                  <a:cubicBezTo>
                    <a:pt x="1" y="0"/>
                    <a:pt x="0" y="1"/>
                    <a:pt x="0" y="2"/>
                  </a:cubicBezTo>
                  <a:cubicBezTo>
                    <a:pt x="0" y="3"/>
                    <a:pt x="1" y="4"/>
                    <a:pt x="2" y="4"/>
                  </a:cubicBezTo>
                  <a:cubicBezTo>
                    <a:pt x="20" y="4"/>
                    <a:pt x="34" y="18"/>
                    <a:pt x="34" y="36"/>
                  </a:cubicBezTo>
                  <a:cubicBezTo>
                    <a:pt x="34" y="37"/>
                    <a:pt x="35" y="38"/>
                    <a:pt x="36" y="38"/>
                  </a:cubicBezTo>
                  <a:cubicBezTo>
                    <a:pt x="37" y="38"/>
                    <a:pt x="38" y="37"/>
                    <a:pt x="38" y="36"/>
                  </a:cubicBezTo>
                  <a:cubicBezTo>
                    <a:pt x="38" y="16"/>
                    <a:pt x="2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2" name="Group 71"/>
          <p:cNvGrpSpPr/>
          <p:nvPr/>
        </p:nvGrpSpPr>
        <p:grpSpPr>
          <a:xfrm>
            <a:off x="6654571" y="2095500"/>
            <a:ext cx="360363" cy="361950"/>
            <a:chOff x="5554663" y="3248025"/>
            <a:chExt cx="360363" cy="361950"/>
          </a:xfrm>
          <a:solidFill>
            <a:schemeClr val="bg1"/>
          </a:solidFill>
        </p:grpSpPr>
        <p:sp>
          <p:nvSpPr>
            <p:cNvPr id="73" name="Rectangle 72"/>
            <p:cNvSpPr>
              <a:spLocks noChangeArrowheads="1"/>
            </p:cNvSpPr>
            <p:nvPr/>
          </p:nvSpPr>
          <p:spPr bwMode="auto">
            <a:xfrm>
              <a:off x="5743575" y="3489325"/>
              <a:ext cx="6667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Rectangle 73"/>
            <p:cNvSpPr>
              <a:spLocks noChangeArrowheads="1"/>
            </p:cNvSpPr>
            <p:nvPr/>
          </p:nvSpPr>
          <p:spPr bwMode="auto">
            <a:xfrm>
              <a:off x="5661025" y="3489325"/>
              <a:ext cx="6667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Rectangle 74"/>
            <p:cNvSpPr>
              <a:spLocks noChangeArrowheads="1"/>
            </p:cNvSpPr>
            <p:nvPr/>
          </p:nvSpPr>
          <p:spPr bwMode="auto">
            <a:xfrm>
              <a:off x="5743575" y="3429000"/>
              <a:ext cx="6667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Rectangle 75"/>
            <p:cNvSpPr>
              <a:spLocks noChangeArrowheads="1"/>
            </p:cNvSpPr>
            <p:nvPr/>
          </p:nvSpPr>
          <p:spPr bwMode="auto">
            <a:xfrm>
              <a:off x="5661025" y="3429000"/>
              <a:ext cx="6667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76"/>
            <p:cNvSpPr>
              <a:spLocks noEditPoints="1"/>
            </p:cNvSpPr>
            <p:nvPr/>
          </p:nvSpPr>
          <p:spPr bwMode="auto">
            <a:xfrm>
              <a:off x="5554663" y="3368675"/>
              <a:ext cx="360363" cy="241300"/>
            </a:xfrm>
            <a:custGeom>
              <a:avLst/>
              <a:gdLst>
                <a:gd name="T0" fmla="*/ 2 w 96"/>
                <a:gd name="T1" fmla="*/ 64 h 64"/>
                <a:gd name="T2" fmla="*/ 96 w 96"/>
                <a:gd name="T3" fmla="*/ 62 h 64"/>
                <a:gd name="T4" fmla="*/ 0 w 96"/>
                <a:gd name="T5" fmla="*/ 0 h 64"/>
                <a:gd name="T6" fmla="*/ 10 w 96"/>
                <a:gd name="T7" fmla="*/ 32 h 64"/>
                <a:gd name="T8" fmla="*/ 10 w 96"/>
                <a:gd name="T9" fmla="*/ 28 h 64"/>
                <a:gd name="T10" fmla="*/ 24 w 96"/>
                <a:gd name="T11" fmla="*/ 16 h 64"/>
                <a:gd name="T12" fmla="*/ 8 w 96"/>
                <a:gd name="T13" fmla="*/ 14 h 64"/>
                <a:gd name="T14" fmla="*/ 24 w 96"/>
                <a:gd name="T15" fmla="*/ 12 h 64"/>
                <a:gd name="T16" fmla="*/ 26 w 96"/>
                <a:gd name="T17" fmla="*/ 4 h 64"/>
                <a:gd name="T18" fmla="*/ 28 w 96"/>
                <a:gd name="T19" fmla="*/ 12 h 64"/>
                <a:gd name="T20" fmla="*/ 46 w 96"/>
                <a:gd name="T21" fmla="*/ 6 h 64"/>
                <a:gd name="T22" fmla="*/ 50 w 96"/>
                <a:gd name="T23" fmla="*/ 6 h 64"/>
                <a:gd name="T24" fmla="*/ 68 w 96"/>
                <a:gd name="T25" fmla="*/ 12 h 64"/>
                <a:gd name="T26" fmla="*/ 70 w 96"/>
                <a:gd name="T27" fmla="*/ 4 h 64"/>
                <a:gd name="T28" fmla="*/ 72 w 96"/>
                <a:gd name="T29" fmla="*/ 12 h 64"/>
                <a:gd name="T30" fmla="*/ 88 w 96"/>
                <a:gd name="T31" fmla="*/ 14 h 64"/>
                <a:gd name="T32" fmla="*/ 72 w 96"/>
                <a:gd name="T33" fmla="*/ 16 h 64"/>
                <a:gd name="T34" fmla="*/ 86 w 96"/>
                <a:gd name="T35" fmla="*/ 28 h 64"/>
                <a:gd name="T36" fmla="*/ 86 w 96"/>
                <a:gd name="T37" fmla="*/ 32 h 64"/>
                <a:gd name="T38" fmla="*/ 72 w 96"/>
                <a:gd name="T39" fmla="*/ 44 h 64"/>
                <a:gd name="T40" fmla="*/ 88 w 96"/>
                <a:gd name="T41" fmla="*/ 46 h 64"/>
                <a:gd name="T42" fmla="*/ 72 w 96"/>
                <a:gd name="T43" fmla="*/ 48 h 64"/>
                <a:gd name="T44" fmla="*/ 70 w 96"/>
                <a:gd name="T45" fmla="*/ 56 h 64"/>
                <a:gd name="T46" fmla="*/ 68 w 96"/>
                <a:gd name="T47" fmla="*/ 48 h 64"/>
                <a:gd name="T48" fmla="*/ 50 w 96"/>
                <a:gd name="T49" fmla="*/ 54 h 64"/>
                <a:gd name="T50" fmla="*/ 46 w 96"/>
                <a:gd name="T51" fmla="*/ 54 h 64"/>
                <a:gd name="T52" fmla="*/ 28 w 96"/>
                <a:gd name="T53" fmla="*/ 48 h 64"/>
                <a:gd name="T54" fmla="*/ 26 w 96"/>
                <a:gd name="T55" fmla="*/ 56 h 64"/>
                <a:gd name="T56" fmla="*/ 24 w 96"/>
                <a:gd name="T57" fmla="*/ 48 h 64"/>
                <a:gd name="T58" fmla="*/ 8 w 96"/>
                <a:gd name="T59" fmla="*/ 46 h 64"/>
                <a:gd name="T60" fmla="*/ 24 w 96"/>
                <a:gd name="T61" fmla="*/ 44 h 64"/>
                <a:gd name="T62" fmla="*/ 10 w 96"/>
                <a:gd name="T63"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64">
                  <a:moveTo>
                    <a:pt x="0" y="62"/>
                  </a:moveTo>
                  <a:cubicBezTo>
                    <a:pt x="0" y="63"/>
                    <a:pt x="1" y="64"/>
                    <a:pt x="2" y="64"/>
                  </a:cubicBezTo>
                  <a:cubicBezTo>
                    <a:pt x="94" y="64"/>
                    <a:pt x="94" y="64"/>
                    <a:pt x="94" y="64"/>
                  </a:cubicBezTo>
                  <a:cubicBezTo>
                    <a:pt x="95" y="64"/>
                    <a:pt x="96" y="63"/>
                    <a:pt x="96" y="62"/>
                  </a:cubicBezTo>
                  <a:cubicBezTo>
                    <a:pt x="96" y="0"/>
                    <a:pt x="96" y="0"/>
                    <a:pt x="96" y="0"/>
                  </a:cubicBezTo>
                  <a:cubicBezTo>
                    <a:pt x="0" y="0"/>
                    <a:pt x="0" y="0"/>
                    <a:pt x="0" y="0"/>
                  </a:cubicBezTo>
                  <a:lnTo>
                    <a:pt x="0" y="62"/>
                  </a:lnTo>
                  <a:close/>
                  <a:moveTo>
                    <a:pt x="10" y="32"/>
                  </a:moveTo>
                  <a:cubicBezTo>
                    <a:pt x="9" y="32"/>
                    <a:pt x="8" y="31"/>
                    <a:pt x="8" y="30"/>
                  </a:cubicBezTo>
                  <a:cubicBezTo>
                    <a:pt x="8" y="29"/>
                    <a:pt x="9" y="28"/>
                    <a:pt x="10" y="28"/>
                  </a:cubicBezTo>
                  <a:cubicBezTo>
                    <a:pt x="24" y="28"/>
                    <a:pt x="24" y="28"/>
                    <a:pt x="24" y="28"/>
                  </a:cubicBezTo>
                  <a:cubicBezTo>
                    <a:pt x="24" y="16"/>
                    <a:pt x="24" y="16"/>
                    <a:pt x="24" y="16"/>
                  </a:cubicBezTo>
                  <a:cubicBezTo>
                    <a:pt x="10" y="16"/>
                    <a:pt x="10" y="16"/>
                    <a:pt x="10" y="16"/>
                  </a:cubicBezTo>
                  <a:cubicBezTo>
                    <a:pt x="9" y="16"/>
                    <a:pt x="8" y="15"/>
                    <a:pt x="8" y="14"/>
                  </a:cubicBezTo>
                  <a:cubicBezTo>
                    <a:pt x="8" y="13"/>
                    <a:pt x="9" y="12"/>
                    <a:pt x="10" y="12"/>
                  </a:cubicBezTo>
                  <a:cubicBezTo>
                    <a:pt x="24" y="12"/>
                    <a:pt x="24" y="12"/>
                    <a:pt x="24" y="12"/>
                  </a:cubicBezTo>
                  <a:cubicBezTo>
                    <a:pt x="24" y="6"/>
                    <a:pt x="24" y="6"/>
                    <a:pt x="24" y="6"/>
                  </a:cubicBezTo>
                  <a:cubicBezTo>
                    <a:pt x="24" y="5"/>
                    <a:pt x="25" y="4"/>
                    <a:pt x="26" y="4"/>
                  </a:cubicBezTo>
                  <a:cubicBezTo>
                    <a:pt x="27" y="4"/>
                    <a:pt x="28" y="5"/>
                    <a:pt x="28" y="6"/>
                  </a:cubicBezTo>
                  <a:cubicBezTo>
                    <a:pt x="28" y="12"/>
                    <a:pt x="28" y="12"/>
                    <a:pt x="28" y="12"/>
                  </a:cubicBezTo>
                  <a:cubicBezTo>
                    <a:pt x="46" y="12"/>
                    <a:pt x="46" y="12"/>
                    <a:pt x="46" y="12"/>
                  </a:cubicBezTo>
                  <a:cubicBezTo>
                    <a:pt x="46" y="6"/>
                    <a:pt x="46" y="6"/>
                    <a:pt x="46" y="6"/>
                  </a:cubicBezTo>
                  <a:cubicBezTo>
                    <a:pt x="46" y="5"/>
                    <a:pt x="47" y="4"/>
                    <a:pt x="48" y="4"/>
                  </a:cubicBezTo>
                  <a:cubicBezTo>
                    <a:pt x="49" y="4"/>
                    <a:pt x="50" y="5"/>
                    <a:pt x="50" y="6"/>
                  </a:cubicBezTo>
                  <a:cubicBezTo>
                    <a:pt x="50" y="12"/>
                    <a:pt x="50" y="12"/>
                    <a:pt x="50" y="12"/>
                  </a:cubicBezTo>
                  <a:cubicBezTo>
                    <a:pt x="68" y="12"/>
                    <a:pt x="68" y="12"/>
                    <a:pt x="68" y="12"/>
                  </a:cubicBezTo>
                  <a:cubicBezTo>
                    <a:pt x="68" y="6"/>
                    <a:pt x="68" y="6"/>
                    <a:pt x="68" y="6"/>
                  </a:cubicBezTo>
                  <a:cubicBezTo>
                    <a:pt x="68" y="5"/>
                    <a:pt x="69" y="4"/>
                    <a:pt x="70" y="4"/>
                  </a:cubicBezTo>
                  <a:cubicBezTo>
                    <a:pt x="71" y="4"/>
                    <a:pt x="72" y="5"/>
                    <a:pt x="72" y="6"/>
                  </a:cubicBezTo>
                  <a:cubicBezTo>
                    <a:pt x="72" y="12"/>
                    <a:pt x="72" y="12"/>
                    <a:pt x="72" y="12"/>
                  </a:cubicBezTo>
                  <a:cubicBezTo>
                    <a:pt x="86" y="12"/>
                    <a:pt x="86" y="12"/>
                    <a:pt x="86" y="12"/>
                  </a:cubicBezTo>
                  <a:cubicBezTo>
                    <a:pt x="87" y="12"/>
                    <a:pt x="88" y="13"/>
                    <a:pt x="88" y="14"/>
                  </a:cubicBezTo>
                  <a:cubicBezTo>
                    <a:pt x="88" y="15"/>
                    <a:pt x="87" y="16"/>
                    <a:pt x="86" y="16"/>
                  </a:cubicBezTo>
                  <a:cubicBezTo>
                    <a:pt x="72" y="16"/>
                    <a:pt x="72" y="16"/>
                    <a:pt x="72" y="16"/>
                  </a:cubicBezTo>
                  <a:cubicBezTo>
                    <a:pt x="72" y="28"/>
                    <a:pt x="72" y="28"/>
                    <a:pt x="72" y="28"/>
                  </a:cubicBezTo>
                  <a:cubicBezTo>
                    <a:pt x="86" y="28"/>
                    <a:pt x="86" y="28"/>
                    <a:pt x="86" y="28"/>
                  </a:cubicBezTo>
                  <a:cubicBezTo>
                    <a:pt x="87" y="28"/>
                    <a:pt x="88" y="29"/>
                    <a:pt x="88" y="30"/>
                  </a:cubicBezTo>
                  <a:cubicBezTo>
                    <a:pt x="88" y="31"/>
                    <a:pt x="87" y="32"/>
                    <a:pt x="86" y="32"/>
                  </a:cubicBezTo>
                  <a:cubicBezTo>
                    <a:pt x="72" y="32"/>
                    <a:pt x="72" y="32"/>
                    <a:pt x="72" y="32"/>
                  </a:cubicBezTo>
                  <a:cubicBezTo>
                    <a:pt x="72" y="44"/>
                    <a:pt x="72" y="44"/>
                    <a:pt x="72" y="44"/>
                  </a:cubicBezTo>
                  <a:cubicBezTo>
                    <a:pt x="86" y="44"/>
                    <a:pt x="86" y="44"/>
                    <a:pt x="86" y="44"/>
                  </a:cubicBezTo>
                  <a:cubicBezTo>
                    <a:pt x="87" y="44"/>
                    <a:pt x="88" y="45"/>
                    <a:pt x="88" y="46"/>
                  </a:cubicBezTo>
                  <a:cubicBezTo>
                    <a:pt x="88" y="47"/>
                    <a:pt x="87" y="48"/>
                    <a:pt x="86" y="48"/>
                  </a:cubicBezTo>
                  <a:cubicBezTo>
                    <a:pt x="72" y="48"/>
                    <a:pt x="72" y="48"/>
                    <a:pt x="72" y="48"/>
                  </a:cubicBezTo>
                  <a:cubicBezTo>
                    <a:pt x="72" y="54"/>
                    <a:pt x="72" y="54"/>
                    <a:pt x="72" y="54"/>
                  </a:cubicBezTo>
                  <a:cubicBezTo>
                    <a:pt x="72" y="55"/>
                    <a:pt x="71" y="56"/>
                    <a:pt x="70" y="56"/>
                  </a:cubicBezTo>
                  <a:cubicBezTo>
                    <a:pt x="69" y="56"/>
                    <a:pt x="68" y="55"/>
                    <a:pt x="68" y="54"/>
                  </a:cubicBezTo>
                  <a:cubicBezTo>
                    <a:pt x="68" y="48"/>
                    <a:pt x="68" y="48"/>
                    <a:pt x="68" y="48"/>
                  </a:cubicBezTo>
                  <a:cubicBezTo>
                    <a:pt x="50" y="48"/>
                    <a:pt x="50" y="48"/>
                    <a:pt x="50" y="48"/>
                  </a:cubicBezTo>
                  <a:cubicBezTo>
                    <a:pt x="50" y="54"/>
                    <a:pt x="50" y="54"/>
                    <a:pt x="50" y="54"/>
                  </a:cubicBezTo>
                  <a:cubicBezTo>
                    <a:pt x="50" y="55"/>
                    <a:pt x="49" y="56"/>
                    <a:pt x="48" y="56"/>
                  </a:cubicBezTo>
                  <a:cubicBezTo>
                    <a:pt x="47" y="56"/>
                    <a:pt x="46" y="55"/>
                    <a:pt x="46" y="54"/>
                  </a:cubicBezTo>
                  <a:cubicBezTo>
                    <a:pt x="46" y="48"/>
                    <a:pt x="46" y="48"/>
                    <a:pt x="46" y="48"/>
                  </a:cubicBezTo>
                  <a:cubicBezTo>
                    <a:pt x="28" y="48"/>
                    <a:pt x="28" y="48"/>
                    <a:pt x="28" y="48"/>
                  </a:cubicBezTo>
                  <a:cubicBezTo>
                    <a:pt x="28" y="54"/>
                    <a:pt x="28" y="54"/>
                    <a:pt x="28" y="54"/>
                  </a:cubicBezTo>
                  <a:cubicBezTo>
                    <a:pt x="28" y="55"/>
                    <a:pt x="27" y="56"/>
                    <a:pt x="26" y="56"/>
                  </a:cubicBezTo>
                  <a:cubicBezTo>
                    <a:pt x="25" y="56"/>
                    <a:pt x="24" y="55"/>
                    <a:pt x="24" y="54"/>
                  </a:cubicBezTo>
                  <a:cubicBezTo>
                    <a:pt x="24" y="48"/>
                    <a:pt x="24" y="48"/>
                    <a:pt x="24" y="48"/>
                  </a:cubicBezTo>
                  <a:cubicBezTo>
                    <a:pt x="10" y="48"/>
                    <a:pt x="10" y="48"/>
                    <a:pt x="10" y="48"/>
                  </a:cubicBezTo>
                  <a:cubicBezTo>
                    <a:pt x="9" y="48"/>
                    <a:pt x="8" y="47"/>
                    <a:pt x="8" y="46"/>
                  </a:cubicBezTo>
                  <a:cubicBezTo>
                    <a:pt x="8" y="45"/>
                    <a:pt x="9" y="44"/>
                    <a:pt x="10" y="44"/>
                  </a:cubicBezTo>
                  <a:cubicBezTo>
                    <a:pt x="24" y="44"/>
                    <a:pt x="24" y="44"/>
                    <a:pt x="24" y="44"/>
                  </a:cubicBezTo>
                  <a:cubicBezTo>
                    <a:pt x="24" y="32"/>
                    <a:pt x="24" y="32"/>
                    <a:pt x="24" y="32"/>
                  </a:cubicBezTo>
                  <a:lnTo>
                    <a:pt x="10"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77"/>
            <p:cNvSpPr>
              <a:spLocks noEditPoints="1"/>
            </p:cNvSpPr>
            <p:nvPr/>
          </p:nvSpPr>
          <p:spPr bwMode="auto">
            <a:xfrm>
              <a:off x="5554663" y="3248025"/>
              <a:ext cx="360363" cy="106363"/>
            </a:xfrm>
            <a:custGeom>
              <a:avLst/>
              <a:gdLst>
                <a:gd name="T0" fmla="*/ 94 w 96"/>
                <a:gd name="T1" fmla="*/ 8 h 28"/>
                <a:gd name="T2" fmla="*/ 80 w 96"/>
                <a:gd name="T3" fmla="*/ 8 h 28"/>
                <a:gd name="T4" fmla="*/ 80 w 96"/>
                <a:gd name="T5" fmla="*/ 2 h 28"/>
                <a:gd name="T6" fmla="*/ 78 w 96"/>
                <a:gd name="T7" fmla="*/ 0 h 28"/>
                <a:gd name="T8" fmla="*/ 66 w 96"/>
                <a:gd name="T9" fmla="*/ 0 h 28"/>
                <a:gd name="T10" fmla="*/ 64 w 96"/>
                <a:gd name="T11" fmla="*/ 2 h 28"/>
                <a:gd name="T12" fmla="*/ 64 w 96"/>
                <a:gd name="T13" fmla="*/ 8 h 28"/>
                <a:gd name="T14" fmla="*/ 32 w 96"/>
                <a:gd name="T15" fmla="*/ 8 h 28"/>
                <a:gd name="T16" fmla="*/ 32 w 96"/>
                <a:gd name="T17" fmla="*/ 2 h 28"/>
                <a:gd name="T18" fmla="*/ 30 w 96"/>
                <a:gd name="T19" fmla="*/ 0 h 28"/>
                <a:gd name="T20" fmla="*/ 18 w 96"/>
                <a:gd name="T21" fmla="*/ 0 h 28"/>
                <a:gd name="T22" fmla="*/ 16 w 96"/>
                <a:gd name="T23" fmla="*/ 2 h 28"/>
                <a:gd name="T24" fmla="*/ 16 w 96"/>
                <a:gd name="T25" fmla="*/ 8 h 28"/>
                <a:gd name="T26" fmla="*/ 2 w 96"/>
                <a:gd name="T27" fmla="*/ 8 h 28"/>
                <a:gd name="T28" fmla="*/ 0 w 96"/>
                <a:gd name="T29" fmla="*/ 10 h 28"/>
                <a:gd name="T30" fmla="*/ 0 w 96"/>
                <a:gd name="T31" fmla="*/ 28 h 28"/>
                <a:gd name="T32" fmla="*/ 96 w 96"/>
                <a:gd name="T33" fmla="*/ 28 h 28"/>
                <a:gd name="T34" fmla="*/ 96 w 96"/>
                <a:gd name="T35" fmla="*/ 10 h 28"/>
                <a:gd name="T36" fmla="*/ 94 w 96"/>
                <a:gd name="T37" fmla="*/ 8 h 28"/>
                <a:gd name="T38" fmla="*/ 28 w 96"/>
                <a:gd name="T39" fmla="*/ 16 h 28"/>
                <a:gd name="T40" fmla="*/ 20 w 96"/>
                <a:gd name="T41" fmla="*/ 16 h 28"/>
                <a:gd name="T42" fmla="*/ 20 w 96"/>
                <a:gd name="T43" fmla="*/ 4 h 28"/>
                <a:gd name="T44" fmla="*/ 28 w 96"/>
                <a:gd name="T45" fmla="*/ 4 h 28"/>
                <a:gd name="T46" fmla="*/ 28 w 96"/>
                <a:gd name="T47" fmla="*/ 16 h 28"/>
                <a:gd name="T48" fmla="*/ 76 w 96"/>
                <a:gd name="T49" fmla="*/ 16 h 28"/>
                <a:gd name="T50" fmla="*/ 68 w 96"/>
                <a:gd name="T51" fmla="*/ 16 h 28"/>
                <a:gd name="T52" fmla="*/ 68 w 96"/>
                <a:gd name="T53" fmla="*/ 4 h 28"/>
                <a:gd name="T54" fmla="*/ 76 w 96"/>
                <a:gd name="T55" fmla="*/ 4 h 28"/>
                <a:gd name="T56" fmla="*/ 76 w 96"/>
                <a:gd name="T57" fmla="*/ 1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6" h="28">
                  <a:moveTo>
                    <a:pt x="94" y="8"/>
                  </a:moveTo>
                  <a:cubicBezTo>
                    <a:pt x="80" y="8"/>
                    <a:pt x="80" y="8"/>
                    <a:pt x="80" y="8"/>
                  </a:cubicBezTo>
                  <a:cubicBezTo>
                    <a:pt x="80" y="2"/>
                    <a:pt x="80" y="2"/>
                    <a:pt x="80" y="2"/>
                  </a:cubicBezTo>
                  <a:cubicBezTo>
                    <a:pt x="80" y="1"/>
                    <a:pt x="79" y="0"/>
                    <a:pt x="78" y="0"/>
                  </a:cubicBezTo>
                  <a:cubicBezTo>
                    <a:pt x="66" y="0"/>
                    <a:pt x="66" y="0"/>
                    <a:pt x="66" y="0"/>
                  </a:cubicBezTo>
                  <a:cubicBezTo>
                    <a:pt x="65" y="0"/>
                    <a:pt x="64" y="1"/>
                    <a:pt x="64" y="2"/>
                  </a:cubicBezTo>
                  <a:cubicBezTo>
                    <a:pt x="64" y="8"/>
                    <a:pt x="64" y="8"/>
                    <a:pt x="64" y="8"/>
                  </a:cubicBezTo>
                  <a:cubicBezTo>
                    <a:pt x="32" y="8"/>
                    <a:pt x="32" y="8"/>
                    <a:pt x="32" y="8"/>
                  </a:cubicBezTo>
                  <a:cubicBezTo>
                    <a:pt x="32" y="2"/>
                    <a:pt x="32" y="2"/>
                    <a:pt x="32" y="2"/>
                  </a:cubicBezTo>
                  <a:cubicBezTo>
                    <a:pt x="32" y="1"/>
                    <a:pt x="31" y="0"/>
                    <a:pt x="30" y="0"/>
                  </a:cubicBezTo>
                  <a:cubicBezTo>
                    <a:pt x="18" y="0"/>
                    <a:pt x="18" y="0"/>
                    <a:pt x="18" y="0"/>
                  </a:cubicBezTo>
                  <a:cubicBezTo>
                    <a:pt x="17" y="0"/>
                    <a:pt x="16" y="1"/>
                    <a:pt x="16" y="2"/>
                  </a:cubicBezTo>
                  <a:cubicBezTo>
                    <a:pt x="16" y="8"/>
                    <a:pt x="16" y="8"/>
                    <a:pt x="16" y="8"/>
                  </a:cubicBezTo>
                  <a:cubicBezTo>
                    <a:pt x="2" y="8"/>
                    <a:pt x="2" y="8"/>
                    <a:pt x="2" y="8"/>
                  </a:cubicBezTo>
                  <a:cubicBezTo>
                    <a:pt x="1" y="8"/>
                    <a:pt x="0" y="9"/>
                    <a:pt x="0" y="10"/>
                  </a:cubicBezTo>
                  <a:cubicBezTo>
                    <a:pt x="0" y="28"/>
                    <a:pt x="0" y="28"/>
                    <a:pt x="0" y="28"/>
                  </a:cubicBezTo>
                  <a:cubicBezTo>
                    <a:pt x="96" y="28"/>
                    <a:pt x="96" y="28"/>
                    <a:pt x="96" y="28"/>
                  </a:cubicBezTo>
                  <a:cubicBezTo>
                    <a:pt x="96" y="10"/>
                    <a:pt x="96" y="10"/>
                    <a:pt x="96" y="10"/>
                  </a:cubicBezTo>
                  <a:cubicBezTo>
                    <a:pt x="96" y="9"/>
                    <a:pt x="95" y="8"/>
                    <a:pt x="94" y="8"/>
                  </a:cubicBezTo>
                  <a:close/>
                  <a:moveTo>
                    <a:pt x="28" y="16"/>
                  </a:moveTo>
                  <a:cubicBezTo>
                    <a:pt x="20" y="16"/>
                    <a:pt x="20" y="16"/>
                    <a:pt x="20" y="16"/>
                  </a:cubicBezTo>
                  <a:cubicBezTo>
                    <a:pt x="20" y="4"/>
                    <a:pt x="20" y="4"/>
                    <a:pt x="20" y="4"/>
                  </a:cubicBezTo>
                  <a:cubicBezTo>
                    <a:pt x="28" y="4"/>
                    <a:pt x="28" y="4"/>
                    <a:pt x="28" y="4"/>
                  </a:cubicBezTo>
                  <a:lnTo>
                    <a:pt x="28" y="16"/>
                  </a:lnTo>
                  <a:close/>
                  <a:moveTo>
                    <a:pt x="76" y="16"/>
                  </a:moveTo>
                  <a:cubicBezTo>
                    <a:pt x="68" y="16"/>
                    <a:pt x="68" y="16"/>
                    <a:pt x="68" y="16"/>
                  </a:cubicBezTo>
                  <a:cubicBezTo>
                    <a:pt x="68" y="4"/>
                    <a:pt x="68" y="4"/>
                    <a:pt x="68" y="4"/>
                  </a:cubicBezTo>
                  <a:cubicBezTo>
                    <a:pt x="76" y="4"/>
                    <a:pt x="76" y="4"/>
                    <a:pt x="76" y="4"/>
                  </a:cubicBezTo>
                  <a:lnTo>
                    <a:pt x="7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9" name="Group 78"/>
          <p:cNvGrpSpPr/>
          <p:nvPr/>
        </p:nvGrpSpPr>
        <p:grpSpPr>
          <a:xfrm>
            <a:off x="6677202" y="3421143"/>
            <a:ext cx="352425" cy="360362"/>
            <a:chOff x="7726363" y="3609976"/>
            <a:chExt cx="352425" cy="360362"/>
          </a:xfrm>
          <a:solidFill>
            <a:schemeClr val="bg1"/>
          </a:solidFill>
        </p:grpSpPr>
        <p:sp>
          <p:nvSpPr>
            <p:cNvPr id="80" name="Oval 100"/>
            <p:cNvSpPr>
              <a:spLocks noChangeArrowheads="1"/>
            </p:cNvSpPr>
            <p:nvPr/>
          </p:nvSpPr>
          <p:spPr bwMode="auto">
            <a:xfrm>
              <a:off x="7756525" y="3609976"/>
              <a:ext cx="120650" cy="1206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101"/>
            <p:cNvSpPr>
              <a:spLocks/>
            </p:cNvSpPr>
            <p:nvPr/>
          </p:nvSpPr>
          <p:spPr bwMode="auto">
            <a:xfrm>
              <a:off x="7726363" y="3744913"/>
              <a:ext cx="180975" cy="225425"/>
            </a:xfrm>
            <a:custGeom>
              <a:avLst/>
              <a:gdLst>
                <a:gd name="T0" fmla="*/ 28 w 48"/>
                <a:gd name="T1" fmla="*/ 0 h 60"/>
                <a:gd name="T2" fmla="*/ 30 w 48"/>
                <a:gd name="T3" fmla="*/ 27 h 60"/>
                <a:gd name="T4" fmla="*/ 24 w 48"/>
                <a:gd name="T5" fmla="*/ 33 h 60"/>
                <a:gd name="T6" fmla="*/ 18 w 48"/>
                <a:gd name="T7" fmla="*/ 27 h 60"/>
                <a:gd name="T8" fmla="*/ 20 w 48"/>
                <a:gd name="T9" fmla="*/ 0 h 60"/>
                <a:gd name="T10" fmla="*/ 0 w 48"/>
                <a:gd name="T11" fmla="*/ 0 h 60"/>
                <a:gd name="T12" fmla="*/ 0 w 48"/>
                <a:gd name="T13" fmla="*/ 2 h 60"/>
                <a:gd name="T14" fmla="*/ 14 w 48"/>
                <a:gd name="T15" fmla="*/ 33 h 60"/>
                <a:gd name="T16" fmla="*/ 14 w 48"/>
                <a:gd name="T17" fmla="*/ 60 h 60"/>
                <a:gd name="T18" fmla="*/ 34 w 48"/>
                <a:gd name="T19" fmla="*/ 60 h 60"/>
                <a:gd name="T20" fmla="*/ 34 w 48"/>
                <a:gd name="T21" fmla="*/ 33 h 60"/>
                <a:gd name="T22" fmla="*/ 48 w 48"/>
                <a:gd name="T23" fmla="*/ 2 h 60"/>
                <a:gd name="T24" fmla="*/ 48 w 48"/>
                <a:gd name="T25" fmla="*/ 0 h 60"/>
                <a:gd name="T26" fmla="*/ 28 w 48"/>
                <a:gd name="T2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60">
                  <a:moveTo>
                    <a:pt x="28" y="0"/>
                  </a:moveTo>
                  <a:cubicBezTo>
                    <a:pt x="30" y="27"/>
                    <a:pt x="30" y="27"/>
                    <a:pt x="30" y="27"/>
                  </a:cubicBezTo>
                  <a:cubicBezTo>
                    <a:pt x="24" y="33"/>
                    <a:pt x="24" y="33"/>
                    <a:pt x="24" y="33"/>
                  </a:cubicBezTo>
                  <a:cubicBezTo>
                    <a:pt x="18" y="27"/>
                    <a:pt x="18" y="27"/>
                    <a:pt x="18" y="27"/>
                  </a:cubicBezTo>
                  <a:cubicBezTo>
                    <a:pt x="20" y="0"/>
                    <a:pt x="20" y="0"/>
                    <a:pt x="20" y="0"/>
                  </a:cubicBezTo>
                  <a:cubicBezTo>
                    <a:pt x="0" y="0"/>
                    <a:pt x="0" y="0"/>
                    <a:pt x="0" y="0"/>
                  </a:cubicBezTo>
                  <a:cubicBezTo>
                    <a:pt x="0" y="2"/>
                    <a:pt x="0" y="2"/>
                    <a:pt x="0" y="2"/>
                  </a:cubicBezTo>
                  <a:cubicBezTo>
                    <a:pt x="0" y="16"/>
                    <a:pt x="5" y="27"/>
                    <a:pt x="14" y="33"/>
                  </a:cubicBezTo>
                  <a:cubicBezTo>
                    <a:pt x="14" y="60"/>
                    <a:pt x="14" y="60"/>
                    <a:pt x="14" y="60"/>
                  </a:cubicBezTo>
                  <a:cubicBezTo>
                    <a:pt x="34" y="60"/>
                    <a:pt x="34" y="60"/>
                    <a:pt x="34" y="60"/>
                  </a:cubicBezTo>
                  <a:cubicBezTo>
                    <a:pt x="34" y="33"/>
                    <a:pt x="34" y="33"/>
                    <a:pt x="34" y="33"/>
                  </a:cubicBezTo>
                  <a:cubicBezTo>
                    <a:pt x="43" y="27"/>
                    <a:pt x="48" y="16"/>
                    <a:pt x="48" y="2"/>
                  </a:cubicBezTo>
                  <a:cubicBezTo>
                    <a:pt x="48" y="0"/>
                    <a:pt x="48" y="0"/>
                    <a:pt x="48" y="0"/>
                  </a:cubicBezTo>
                  <a:lnTo>
                    <a:pt x="2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102"/>
            <p:cNvSpPr>
              <a:spLocks noEditPoints="1"/>
            </p:cNvSpPr>
            <p:nvPr/>
          </p:nvSpPr>
          <p:spPr bwMode="auto">
            <a:xfrm>
              <a:off x="7861300" y="3624263"/>
              <a:ext cx="217488" cy="225425"/>
            </a:xfrm>
            <a:custGeom>
              <a:avLst/>
              <a:gdLst>
                <a:gd name="T0" fmla="*/ 4 w 58"/>
                <a:gd name="T1" fmla="*/ 0 h 60"/>
                <a:gd name="T2" fmla="*/ 8 w 58"/>
                <a:gd name="T3" fmla="*/ 12 h 60"/>
                <a:gd name="T4" fmla="*/ 0 w 58"/>
                <a:gd name="T5" fmla="*/ 28 h 60"/>
                <a:gd name="T6" fmla="*/ 16 w 58"/>
                <a:gd name="T7" fmla="*/ 28 h 60"/>
                <a:gd name="T8" fmla="*/ 16 w 58"/>
                <a:gd name="T9" fmla="*/ 34 h 60"/>
                <a:gd name="T10" fmla="*/ 9 w 58"/>
                <a:gd name="T11" fmla="*/ 60 h 60"/>
                <a:gd name="T12" fmla="*/ 58 w 58"/>
                <a:gd name="T13" fmla="*/ 60 h 60"/>
                <a:gd name="T14" fmla="*/ 58 w 58"/>
                <a:gd name="T15" fmla="*/ 0 h 60"/>
                <a:gd name="T16" fmla="*/ 4 w 58"/>
                <a:gd name="T17" fmla="*/ 0 h 60"/>
                <a:gd name="T18" fmla="*/ 51 w 58"/>
                <a:gd name="T19" fmla="*/ 13 h 60"/>
                <a:gd name="T20" fmla="*/ 45 w 58"/>
                <a:gd name="T21" fmla="*/ 31 h 60"/>
                <a:gd name="T22" fmla="*/ 44 w 58"/>
                <a:gd name="T23" fmla="*/ 32 h 60"/>
                <a:gd name="T24" fmla="*/ 43 w 58"/>
                <a:gd name="T25" fmla="*/ 32 h 60"/>
                <a:gd name="T26" fmla="*/ 32 w 58"/>
                <a:gd name="T27" fmla="*/ 26 h 60"/>
                <a:gd name="T28" fmla="*/ 26 w 58"/>
                <a:gd name="T29" fmla="*/ 44 h 60"/>
                <a:gd name="T30" fmla="*/ 24 w 58"/>
                <a:gd name="T31" fmla="*/ 46 h 60"/>
                <a:gd name="T32" fmla="*/ 23 w 58"/>
                <a:gd name="T33" fmla="*/ 46 h 60"/>
                <a:gd name="T34" fmla="*/ 22 w 58"/>
                <a:gd name="T35" fmla="*/ 43 h 60"/>
                <a:gd name="T36" fmla="*/ 29 w 58"/>
                <a:gd name="T37" fmla="*/ 23 h 60"/>
                <a:gd name="T38" fmla="*/ 31 w 58"/>
                <a:gd name="T39" fmla="*/ 22 h 60"/>
                <a:gd name="T40" fmla="*/ 32 w 58"/>
                <a:gd name="T41" fmla="*/ 22 h 60"/>
                <a:gd name="T42" fmla="*/ 42 w 58"/>
                <a:gd name="T43" fmla="*/ 27 h 60"/>
                <a:gd name="T44" fmla="*/ 48 w 58"/>
                <a:gd name="T45" fmla="*/ 11 h 60"/>
                <a:gd name="T46" fmla="*/ 50 w 58"/>
                <a:gd name="T47" fmla="*/ 10 h 60"/>
                <a:gd name="T48" fmla="*/ 51 w 58"/>
                <a:gd name="T49" fmla="*/ 1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60">
                  <a:moveTo>
                    <a:pt x="4" y="0"/>
                  </a:moveTo>
                  <a:cubicBezTo>
                    <a:pt x="7" y="3"/>
                    <a:pt x="8" y="7"/>
                    <a:pt x="8" y="12"/>
                  </a:cubicBezTo>
                  <a:cubicBezTo>
                    <a:pt x="8" y="19"/>
                    <a:pt x="5" y="24"/>
                    <a:pt x="0" y="28"/>
                  </a:cubicBezTo>
                  <a:cubicBezTo>
                    <a:pt x="16" y="28"/>
                    <a:pt x="16" y="28"/>
                    <a:pt x="16" y="28"/>
                  </a:cubicBezTo>
                  <a:cubicBezTo>
                    <a:pt x="16" y="34"/>
                    <a:pt x="16" y="34"/>
                    <a:pt x="16" y="34"/>
                  </a:cubicBezTo>
                  <a:cubicBezTo>
                    <a:pt x="16" y="44"/>
                    <a:pt x="14" y="53"/>
                    <a:pt x="9" y="60"/>
                  </a:cubicBezTo>
                  <a:cubicBezTo>
                    <a:pt x="58" y="60"/>
                    <a:pt x="58" y="60"/>
                    <a:pt x="58" y="60"/>
                  </a:cubicBezTo>
                  <a:cubicBezTo>
                    <a:pt x="58" y="0"/>
                    <a:pt x="58" y="0"/>
                    <a:pt x="58" y="0"/>
                  </a:cubicBezTo>
                  <a:lnTo>
                    <a:pt x="4" y="0"/>
                  </a:lnTo>
                  <a:close/>
                  <a:moveTo>
                    <a:pt x="51" y="13"/>
                  </a:moveTo>
                  <a:cubicBezTo>
                    <a:pt x="45" y="31"/>
                    <a:pt x="45" y="31"/>
                    <a:pt x="45" y="31"/>
                  </a:cubicBezTo>
                  <a:cubicBezTo>
                    <a:pt x="45" y="31"/>
                    <a:pt x="45" y="32"/>
                    <a:pt x="44" y="32"/>
                  </a:cubicBezTo>
                  <a:cubicBezTo>
                    <a:pt x="44" y="32"/>
                    <a:pt x="43" y="32"/>
                    <a:pt x="43" y="32"/>
                  </a:cubicBezTo>
                  <a:cubicBezTo>
                    <a:pt x="32" y="26"/>
                    <a:pt x="32" y="26"/>
                    <a:pt x="32" y="26"/>
                  </a:cubicBezTo>
                  <a:cubicBezTo>
                    <a:pt x="26" y="44"/>
                    <a:pt x="26" y="44"/>
                    <a:pt x="26" y="44"/>
                  </a:cubicBezTo>
                  <a:cubicBezTo>
                    <a:pt x="25" y="45"/>
                    <a:pt x="25" y="46"/>
                    <a:pt x="24" y="46"/>
                  </a:cubicBezTo>
                  <a:cubicBezTo>
                    <a:pt x="24" y="46"/>
                    <a:pt x="23" y="46"/>
                    <a:pt x="23" y="46"/>
                  </a:cubicBezTo>
                  <a:cubicBezTo>
                    <a:pt x="22" y="45"/>
                    <a:pt x="21" y="44"/>
                    <a:pt x="22" y="43"/>
                  </a:cubicBezTo>
                  <a:cubicBezTo>
                    <a:pt x="29" y="23"/>
                    <a:pt x="29" y="23"/>
                    <a:pt x="29" y="23"/>
                  </a:cubicBezTo>
                  <a:cubicBezTo>
                    <a:pt x="30" y="22"/>
                    <a:pt x="30" y="22"/>
                    <a:pt x="31" y="22"/>
                  </a:cubicBezTo>
                  <a:cubicBezTo>
                    <a:pt x="31" y="22"/>
                    <a:pt x="32" y="22"/>
                    <a:pt x="32" y="22"/>
                  </a:cubicBezTo>
                  <a:cubicBezTo>
                    <a:pt x="42" y="27"/>
                    <a:pt x="42" y="27"/>
                    <a:pt x="42" y="27"/>
                  </a:cubicBezTo>
                  <a:cubicBezTo>
                    <a:pt x="48" y="11"/>
                    <a:pt x="48" y="11"/>
                    <a:pt x="48" y="11"/>
                  </a:cubicBezTo>
                  <a:cubicBezTo>
                    <a:pt x="48" y="10"/>
                    <a:pt x="49" y="10"/>
                    <a:pt x="50" y="10"/>
                  </a:cubicBezTo>
                  <a:cubicBezTo>
                    <a:pt x="51" y="10"/>
                    <a:pt x="52" y="12"/>
                    <a:pt x="5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3" name="Group 82"/>
          <p:cNvGrpSpPr/>
          <p:nvPr/>
        </p:nvGrpSpPr>
        <p:grpSpPr>
          <a:xfrm>
            <a:off x="6681770" y="4726536"/>
            <a:ext cx="361951" cy="361951"/>
            <a:chOff x="3390900" y="3248025"/>
            <a:chExt cx="361951" cy="361951"/>
          </a:xfrm>
          <a:solidFill>
            <a:schemeClr val="bg1"/>
          </a:solidFill>
        </p:grpSpPr>
        <p:sp>
          <p:nvSpPr>
            <p:cNvPr id="84" name="Freeform 31"/>
            <p:cNvSpPr>
              <a:spLocks/>
            </p:cNvSpPr>
            <p:nvPr/>
          </p:nvSpPr>
          <p:spPr bwMode="auto">
            <a:xfrm>
              <a:off x="3390900" y="3248025"/>
              <a:ext cx="241300" cy="301625"/>
            </a:xfrm>
            <a:custGeom>
              <a:avLst/>
              <a:gdLst>
                <a:gd name="T0" fmla="*/ 64 w 64"/>
                <a:gd name="T1" fmla="*/ 54 h 80"/>
                <a:gd name="T2" fmla="*/ 56 w 64"/>
                <a:gd name="T3" fmla="*/ 51 h 80"/>
                <a:gd name="T4" fmla="*/ 48 w 64"/>
                <a:gd name="T5" fmla="*/ 48 h 80"/>
                <a:gd name="T6" fmla="*/ 48 w 64"/>
                <a:gd name="T7" fmla="*/ 41 h 80"/>
                <a:gd name="T8" fmla="*/ 54 w 64"/>
                <a:gd name="T9" fmla="*/ 29 h 80"/>
                <a:gd name="T10" fmla="*/ 56 w 64"/>
                <a:gd name="T11" fmla="*/ 24 h 80"/>
                <a:gd name="T12" fmla="*/ 54 w 64"/>
                <a:gd name="T13" fmla="*/ 18 h 80"/>
                <a:gd name="T14" fmla="*/ 56 w 64"/>
                <a:gd name="T15" fmla="*/ 7 h 80"/>
                <a:gd name="T16" fmla="*/ 41 w 64"/>
                <a:gd name="T17" fmla="*/ 0 h 80"/>
                <a:gd name="T18" fmla="*/ 41 w 64"/>
                <a:gd name="T19" fmla="*/ 0 h 80"/>
                <a:gd name="T20" fmla="*/ 27 w 64"/>
                <a:gd name="T21" fmla="*/ 6 h 80"/>
                <a:gd name="T22" fmla="*/ 22 w 64"/>
                <a:gd name="T23" fmla="*/ 7 h 80"/>
                <a:gd name="T24" fmla="*/ 22 w 64"/>
                <a:gd name="T25" fmla="*/ 19 h 80"/>
                <a:gd name="T26" fmla="*/ 20 w 64"/>
                <a:gd name="T27" fmla="*/ 20 h 80"/>
                <a:gd name="T28" fmla="*/ 20 w 64"/>
                <a:gd name="T29" fmla="*/ 24 h 80"/>
                <a:gd name="T30" fmla="*/ 22 w 64"/>
                <a:gd name="T31" fmla="*/ 29 h 80"/>
                <a:gd name="T32" fmla="*/ 28 w 64"/>
                <a:gd name="T33" fmla="*/ 41 h 80"/>
                <a:gd name="T34" fmla="*/ 28 w 64"/>
                <a:gd name="T35" fmla="*/ 48 h 80"/>
                <a:gd name="T36" fmla="*/ 20 w 64"/>
                <a:gd name="T37" fmla="*/ 51 h 80"/>
                <a:gd name="T38" fmla="*/ 2 w 64"/>
                <a:gd name="T39" fmla="*/ 61 h 80"/>
                <a:gd name="T40" fmla="*/ 0 w 64"/>
                <a:gd name="T41" fmla="*/ 78 h 80"/>
                <a:gd name="T42" fmla="*/ 1 w 64"/>
                <a:gd name="T43" fmla="*/ 79 h 80"/>
                <a:gd name="T44" fmla="*/ 2 w 64"/>
                <a:gd name="T45" fmla="*/ 80 h 80"/>
                <a:gd name="T46" fmla="*/ 54 w 64"/>
                <a:gd name="T47" fmla="*/ 80 h 80"/>
                <a:gd name="T48" fmla="*/ 52 w 64"/>
                <a:gd name="T49" fmla="*/ 72 h 80"/>
                <a:gd name="T50" fmla="*/ 64 w 64"/>
                <a:gd name="T51" fmla="*/ 5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80">
                  <a:moveTo>
                    <a:pt x="64" y="54"/>
                  </a:moveTo>
                  <a:cubicBezTo>
                    <a:pt x="61" y="53"/>
                    <a:pt x="59" y="52"/>
                    <a:pt x="56" y="51"/>
                  </a:cubicBezTo>
                  <a:cubicBezTo>
                    <a:pt x="53" y="50"/>
                    <a:pt x="50" y="49"/>
                    <a:pt x="48" y="48"/>
                  </a:cubicBezTo>
                  <a:cubicBezTo>
                    <a:pt x="48" y="41"/>
                    <a:pt x="48" y="41"/>
                    <a:pt x="48" y="41"/>
                  </a:cubicBezTo>
                  <a:cubicBezTo>
                    <a:pt x="50" y="40"/>
                    <a:pt x="54" y="36"/>
                    <a:pt x="54" y="29"/>
                  </a:cubicBezTo>
                  <a:cubicBezTo>
                    <a:pt x="55" y="28"/>
                    <a:pt x="56" y="26"/>
                    <a:pt x="56" y="24"/>
                  </a:cubicBezTo>
                  <a:cubicBezTo>
                    <a:pt x="56" y="21"/>
                    <a:pt x="56" y="19"/>
                    <a:pt x="54" y="18"/>
                  </a:cubicBezTo>
                  <a:cubicBezTo>
                    <a:pt x="55" y="16"/>
                    <a:pt x="57" y="12"/>
                    <a:pt x="56" y="7"/>
                  </a:cubicBezTo>
                  <a:cubicBezTo>
                    <a:pt x="55" y="2"/>
                    <a:pt x="47" y="0"/>
                    <a:pt x="41" y="0"/>
                  </a:cubicBezTo>
                  <a:cubicBezTo>
                    <a:pt x="41" y="0"/>
                    <a:pt x="41" y="0"/>
                    <a:pt x="41" y="0"/>
                  </a:cubicBezTo>
                  <a:cubicBezTo>
                    <a:pt x="36" y="0"/>
                    <a:pt x="29" y="1"/>
                    <a:pt x="27" y="6"/>
                  </a:cubicBezTo>
                  <a:cubicBezTo>
                    <a:pt x="25" y="5"/>
                    <a:pt x="23" y="6"/>
                    <a:pt x="22" y="7"/>
                  </a:cubicBezTo>
                  <a:cubicBezTo>
                    <a:pt x="19" y="10"/>
                    <a:pt x="21" y="16"/>
                    <a:pt x="22" y="19"/>
                  </a:cubicBezTo>
                  <a:cubicBezTo>
                    <a:pt x="21" y="19"/>
                    <a:pt x="21" y="19"/>
                    <a:pt x="20" y="20"/>
                  </a:cubicBezTo>
                  <a:cubicBezTo>
                    <a:pt x="20" y="21"/>
                    <a:pt x="20" y="22"/>
                    <a:pt x="20" y="24"/>
                  </a:cubicBezTo>
                  <a:cubicBezTo>
                    <a:pt x="20" y="26"/>
                    <a:pt x="21" y="28"/>
                    <a:pt x="22" y="29"/>
                  </a:cubicBezTo>
                  <a:cubicBezTo>
                    <a:pt x="22" y="36"/>
                    <a:pt x="26" y="40"/>
                    <a:pt x="28" y="41"/>
                  </a:cubicBezTo>
                  <a:cubicBezTo>
                    <a:pt x="28" y="48"/>
                    <a:pt x="28" y="48"/>
                    <a:pt x="28" y="48"/>
                  </a:cubicBezTo>
                  <a:cubicBezTo>
                    <a:pt x="26" y="49"/>
                    <a:pt x="23" y="50"/>
                    <a:pt x="20" y="51"/>
                  </a:cubicBezTo>
                  <a:cubicBezTo>
                    <a:pt x="11" y="54"/>
                    <a:pt x="4" y="56"/>
                    <a:pt x="2" y="61"/>
                  </a:cubicBezTo>
                  <a:cubicBezTo>
                    <a:pt x="0" y="67"/>
                    <a:pt x="0" y="78"/>
                    <a:pt x="0" y="78"/>
                  </a:cubicBezTo>
                  <a:cubicBezTo>
                    <a:pt x="0" y="79"/>
                    <a:pt x="0" y="79"/>
                    <a:pt x="1" y="79"/>
                  </a:cubicBezTo>
                  <a:cubicBezTo>
                    <a:pt x="1" y="80"/>
                    <a:pt x="1" y="80"/>
                    <a:pt x="2" y="80"/>
                  </a:cubicBezTo>
                  <a:cubicBezTo>
                    <a:pt x="54" y="80"/>
                    <a:pt x="54" y="80"/>
                    <a:pt x="54" y="80"/>
                  </a:cubicBezTo>
                  <a:cubicBezTo>
                    <a:pt x="53" y="78"/>
                    <a:pt x="52" y="75"/>
                    <a:pt x="52" y="72"/>
                  </a:cubicBezTo>
                  <a:cubicBezTo>
                    <a:pt x="52" y="64"/>
                    <a:pt x="57" y="57"/>
                    <a:pt x="64"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32"/>
            <p:cNvSpPr>
              <a:spLocks noEditPoints="1"/>
            </p:cNvSpPr>
            <p:nvPr/>
          </p:nvSpPr>
          <p:spPr bwMode="auto">
            <a:xfrm>
              <a:off x="3602038" y="3459163"/>
              <a:ext cx="150813" cy="150813"/>
            </a:xfrm>
            <a:custGeom>
              <a:avLst/>
              <a:gdLst>
                <a:gd name="T0" fmla="*/ 39 w 40"/>
                <a:gd name="T1" fmla="*/ 37 h 40"/>
                <a:gd name="T2" fmla="*/ 31 w 40"/>
                <a:gd name="T3" fmla="*/ 29 h 40"/>
                <a:gd name="T4" fmla="*/ 29 w 40"/>
                <a:gd name="T5" fmla="*/ 26 h 40"/>
                <a:gd name="T6" fmla="*/ 32 w 40"/>
                <a:gd name="T7" fmla="*/ 16 h 40"/>
                <a:gd name="T8" fmla="*/ 16 w 40"/>
                <a:gd name="T9" fmla="*/ 0 h 40"/>
                <a:gd name="T10" fmla="*/ 0 w 40"/>
                <a:gd name="T11" fmla="*/ 16 h 40"/>
                <a:gd name="T12" fmla="*/ 16 w 40"/>
                <a:gd name="T13" fmla="*/ 32 h 40"/>
                <a:gd name="T14" fmla="*/ 26 w 40"/>
                <a:gd name="T15" fmla="*/ 29 h 40"/>
                <a:gd name="T16" fmla="*/ 29 w 40"/>
                <a:gd name="T17" fmla="*/ 31 h 40"/>
                <a:gd name="T18" fmla="*/ 37 w 40"/>
                <a:gd name="T19" fmla="*/ 39 h 40"/>
                <a:gd name="T20" fmla="*/ 38 w 40"/>
                <a:gd name="T21" fmla="*/ 40 h 40"/>
                <a:gd name="T22" fmla="*/ 39 w 40"/>
                <a:gd name="T23" fmla="*/ 39 h 40"/>
                <a:gd name="T24" fmla="*/ 39 w 40"/>
                <a:gd name="T25" fmla="*/ 37 h 40"/>
                <a:gd name="T26" fmla="*/ 16 w 40"/>
                <a:gd name="T27" fmla="*/ 28 h 40"/>
                <a:gd name="T28" fmla="*/ 4 w 40"/>
                <a:gd name="T29" fmla="*/ 16 h 40"/>
                <a:gd name="T30" fmla="*/ 16 w 40"/>
                <a:gd name="T31" fmla="*/ 4 h 40"/>
                <a:gd name="T32" fmla="*/ 28 w 40"/>
                <a:gd name="T33" fmla="*/ 16 h 40"/>
                <a:gd name="T34" fmla="*/ 16 w 40"/>
                <a:gd name="T35" fmla="*/ 2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0">
                  <a:moveTo>
                    <a:pt x="39" y="37"/>
                  </a:moveTo>
                  <a:cubicBezTo>
                    <a:pt x="31" y="29"/>
                    <a:pt x="31" y="29"/>
                    <a:pt x="31" y="29"/>
                  </a:cubicBezTo>
                  <a:cubicBezTo>
                    <a:pt x="29" y="26"/>
                    <a:pt x="29" y="26"/>
                    <a:pt x="29" y="26"/>
                  </a:cubicBezTo>
                  <a:cubicBezTo>
                    <a:pt x="31" y="23"/>
                    <a:pt x="32" y="20"/>
                    <a:pt x="32" y="16"/>
                  </a:cubicBezTo>
                  <a:cubicBezTo>
                    <a:pt x="32" y="7"/>
                    <a:pt x="25" y="0"/>
                    <a:pt x="16" y="0"/>
                  </a:cubicBezTo>
                  <a:cubicBezTo>
                    <a:pt x="7" y="0"/>
                    <a:pt x="0" y="7"/>
                    <a:pt x="0" y="16"/>
                  </a:cubicBezTo>
                  <a:cubicBezTo>
                    <a:pt x="0" y="25"/>
                    <a:pt x="7" y="32"/>
                    <a:pt x="16" y="32"/>
                  </a:cubicBezTo>
                  <a:cubicBezTo>
                    <a:pt x="20" y="32"/>
                    <a:pt x="23" y="31"/>
                    <a:pt x="26" y="29"/>
                  </a:cubicBezTo>
                  <a:cubicBezTo>
                    <a:pt x="29" y="31"/>
                    <a:pt x="29" y="31"/>
                    <a:pt x="29" y="31"/>
                  </a:cubicBezTo>
                  <a:cubicBezTo>
                    <a:pt x="37" y="39"/>
                    <a:pt x="37" y="39"/>
                    <a:pt x="37" y="39"/>
                  </a:cubicBezTo>
                  <a:cubicBezTo>
                    <a:pt x="37" y="40"/>
                    <a:pt x="37" y="40"/>
                    <a:pt x="38" y="40"/>
                  </a:cubicBezTo>
                  <a:cubicBezTo>
                    <a:pt x="39" y="40"/>
                    <a:pt x="39" y="40"/>
                    <a:pt x="39" y="39"/>
                  </a:cubicBezTo>
                  <a:cubicBezTo>
                    <a:pt x="40" y="39"/>
                    <a:pt x="40" y="37"/>
                    <a:pt x="39" y="37"/>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 name="TextBox 6">
            <a:extLst>
              <a:ext uri="{FF2B5EF4-FFF2-40B4-BE49-F238E27FC236}">
                <a16:creationId xmlns:a16="http://schemas.microsoft.com/office/drawing/2014/main" id="{83E2D932-F6ED-76A9-4EAF-7B2A1D4E2E1F}"/>
              </a:ext>
            </a:extLst>
          </p:cNvPr>
          <p:cNvSpPr txBox="1"/>
          <p:nvPr/>
        </p:nvSpPr>
        <p:spPr>
          <a:xfrm>
            <a:off x="752476" y="2037101"/>
            <a:ext cx="4100534" cy="738664"/>
          </a:xfrm>
          <a:prstGeom prst="rect">
            <a:avLst/>
          </a:prstGeom>
          <a:noFill/>
        </p:spPr>
        <p:txBody>
          <a:bodyPr wrap="square">
            <a:spAutoFit/>
          </a:bodyPr>
          <a:lstStyle/>
          <a:p>
            <a:pPr algn="r">
              <a:buFont typeface="Arial" panose="020B0604020202020204" pitchFamily="34" charset="0"/>
              <a:buChar char="•"/>
            </a:pPr>
            <a:r>
              <a:rPr lang="en-US" sz="1050" b="0" i="0" dirty="0">
                <a:solidFill>
                  <a:srgbClr val="000000"/>
                </a:solidFill>
                <a:effectLst/>
              </a:rPr>
              <a:t>H0: Individuals with Master's degrees have higher compensation than those with Bachelor's degrees.</a:t>
            </a:r>
            <a:endParaRPr lang="en-US" sz="1050" dirty="0"/>
          </a:p>
          <a:p>
            <a:pPr algn="r">
              <a:buFont typeface="Arial" panose="020B0604020202020204" pitchFamily="34" charset="0"/>
              <a:buChar char="•"/>
            </a:pPr>
            <a:r>
              <a:rPr lang="en-US" sz="1050" b="0" i="0" dirty="0">
                <a:solidFill>
                  <a:srgbClr val="000000"/>
                </a:solidFill>
                <a:effectLst/>
              </a:rPr>
              <a:t>H1: No difference exists in compensation between Master's and Bachelor's degree holders.</a:t>
            </a:r>
            <a:endParaRPr lang="en-US" sz="1050" dirty="0"/>
          </a:p>
        </p:txBody>
      </p:sp>
      <p:sp>
        <p:nvSpPr>
          <p:cNvPr id="18" name="TextBox 17">
            <a:extLst>
              <a:ext uri="{FF2B5EF4-FFF2-40B4-BE49-F238E27FC236}">
                <a16:creationId xmlns:a16="http://schemas.microsoft.com/office/drawing/2014/main" id="{E5837357-6CF6-C76C-884A-48E64664276D}"/>
              </a:ext>
            </a:extLst>
          </p:cNvPr>
          <p:cNvSpPr txBox="1"/>
          <p:nvPr/>
        </p:nvSpPr>
        <p:spPr>
          <a:xfrm>
            <a:off x="920389" y="4893881"/>
            <a:ext cx="3847610" cy="738664"/>
          </a:xfrm>
          <a:prstGeom prst="rect">
            <a:avLst/>
          </a:prstGeom>
          <a:noFill/>
        </p:spPr>
        <p:txBody>
          <a:bodyPr wrap="square">
            <a:spAutoFit/>
          </a:bodyPr>
          <a:lstStyle/>
          <a:p>
            <a:pPr algn="r">
              <a:buFont typeface="Arial" panose="020B0604020202020204" pitchFamily="34" charset="0"/>
              <a:buChar char="•"/>
            </a:pPr>
            <a:r>
              <a:rPr lang="en-US" sz="1050" b="0" i="0" dirty="0">
                <a:solidFill>
                  <a:srgbClr val="000000"/>
                </a:solidFill>
                <a:effectLst/>
              </a:rPr>
              <a:t>H0: Open-source contribution is not associated with higher compensation.</a:t>
            </a:r>
            <a:endParaRPr lang="en-US" sz="1050" dirty="0"/>
          </a:p>
          <a:p>
            <a:pPr algn="r">
              <a:buFont typeface="Arial" panose="020B0604020202020204" pitchFamily="34" charset="0"/>
              <a:buChar char="•"/>
            </a:pPr>
            <a:r>
              <a:rPr lang="en-US" sz="1050" b="0" i="0" dirty="0">
                <a:solidFill>
                  <a:srgbClr val="000000"/>
                </a:solidFill>
                <a:effectLst/>
              </a:rPr>
              <a:t>H1: Developers who contribute to open-source projects earn higher salaries than non-contributors.</a:t>
            </a:r>
            <a:endParaRPr lang="en-US" sz="1050" dirty="0"/>
          </a:p>
        </p:txBody>
      </p:sp>
      <p:sp>
        <p:nvSpPr>
          <p:cNvPr id="19" name="TextBox 18">
            <a:extLst>
              <a:ext uri="{FF2B5EF4-FFF2-40B4-BE49-F238E27FC236}">
                <a16:creationId xmlns:a16="http://schemas.microsoft.com/office/drawing/2014/main" id="{E1845E3F-49C9-2DD4-A5C2-6D1FFD0D9555}"/>
              </a:ext>
            </a:extLst>
          </p:cNvPr>
          <p:cNvSpPr txBox="1"/>
          <p:nvPr/>
        </p:nvSpPr>
        <p:spPr>
          <a:xfrm>
            <a:off x="973256" y="3379794"/>
            <a:ext cx="3847610" cy="577081"/>
          </a:xfrm>
          <a:prstGeom prst="rect">
            <a:avLst/>
          </a:prstGeom>
          <a:noFill/>
        </p:spPr>
        <p:txBody>
          <a:bodyPr wrap="square">
            <a:spAutoFit/>
          </a:bodyPr>
          <a:lstStyle/>
          <a:p>
            <a:pPr algn="r">
              <a:buFont typeface="Arial" panose="020B0604020202020204" pitchFamily="34" charset="0"/>
              <a:buChar char="•"/>
            </a:pPr>
            <a:r>
              <a:rPr lang="en-US" sz="1050" b="0" i="0" dirty="0">
                <a:solidFill>
                  <a:srgbClr val="000000"/>
                </a:solidFill>
                <a:effectLst/>
              </a:rPr>
              <a:t>H0: </a:t>
            </a:r>
            <a:r>
              <a:rPr lang="en-US" sz="1050" dirty="0">
                <a:solidFill>
                  <a:srgbClr val="000000"/>
                </a:solidFill>
              </a:rPr>
              <a:t>Relation between Education Levels &amp; Bootstrapping Business</a:t>
            </a:r>
            <a:r>
              <a:rPr lang="en-US" sz="1050" b="0" i="0" dirty="0">
                <a:solidFill>
                  <a:srgbClr val="000000"/>
                </a:solidFill>
                <a:effectLst/>
              </a:rPr>
              <a:t>.</a:t>
            </a:r>
            <a:endParaRPr lang="en-US" sz="1050" dirty="0"/>
          </a:p>
          <a:p>
            <a:pPr algn="r">
              <a:buFont typeface="Arial" panose="020B0604020202020204" pitchFamily="34" charset="0"/>
              <a:buChar char="•"/>
            </a:pPr>
            <a:r>
              <a:rPr lang="en-US" sz="1050" b="0" i="0" dirty="0">
                <a:solidFill>
                  <a:srgbClr val="000000"/>
                </a:solidFill>
                <a:effectLst/>
              </a:rPr>
              <a:t>H1:</a:t>
            </a:r>
            <a:r>
              <a:rPr lang="en-US" sz="1050" dirty="0">
                <a:solidFill>
                  <a:srgbClr val="000000"/>
                </a:solidFill>
              </a:rPr>
              <a:t> No Significant Relation between Education Levels &amp; Bootstrapping Business</a:t>
            </a:r>
            <a:r>
              <a:rPr lang="en-US" sz="1050" b="0" i="0" dirty="0">
                <a:solidFill>
                  <a:srgbClr val="000000"/>
                </a:solidFill>
                <a:effectLst/>
              </a:rPr>
              <a:t>.</a:t>
            </a:r>
            <a:endParaRPr lang="en-US" sz="1050" dirty="0"/>
          </a:p>
        </p:txBody>
      </p:sp>
      <p:sp>
        <p:nvSpPr>
          <p:cNvPr id="21" name="TextBox 20">
            <a:extLst>
              <a:ext uri="{FF2B5EF4-FFF2-40B4-BE49-F238E27FC236}">
                <a16:creationId xmlns:a16="http://schemas.microsoft.com/office/drawing/2014/main" id="{ECA98024-202D-9D52-7881-8219D9D4E4F9}"/>
              </a:ext>
            </a:extLst>
          </p:cNvPr>
          <p:cNvSpPr txBox="1"/>
          <p:nvPr/>
        </p:nvSpPr>
        <p:spPr>
          <a:xfrm>
            <a:off x="7567548" y="1859557"/>
            <a:ext cx="3076035" cy="215444"/>
          </a:xfrm>
          <a:prstGeom prst="rect">
            <a:avLst/>
          </a:prstGeom>
          <a:noFill/>
        </p:spPr>
        <p:txBody>
          <a:bodyPr wrap="none" lIns="0" tIns="0" rIns="0" bIns="0" rtlCol="0">
            <a:spAutoFit/>
          </a:bodyPr>
          <a:lstStyle/>
          <a:p>
            <a:r>
              <a:rPr lang="en-US" sz="1400" dirty="0">
                <a:solidFill>
                  <a:srgbClr val="32425C"/>
                </a:solidFill>
                <a:latin typeface="+mj-lt"/>
              </a:rPr>
              <a:t>Developer Types &amp; Coding Activities</a:t>
            </a:r>
          </a:p>
        </p:txBody>
      </p:sp>
      <p:sp>
        <p:nvSpPr>
          <p:cNvPr id="23" name="TextBox 22">
            <a:extLst>
              <a:ext uri="{FF2B5EF4-FFF2-40B4-BE49-F238E27FC236}">
                <a16:creationId xmlns:a16="http://schemas.microsoft.com/office/drawing/2014/main" id="{08D8C221-98C3-98B6-BE14-798F013F7B3B}"/>
              </a:ext>
            </a:extLst>
          </p:cNvPr>
          <p:cNvSpPr txBox="1"/>
          <p:nvPr/>
        </p:nvSpPr>
        <p:spPr>
          <a:xfrm>
            <a:off x="7490427" y="3400235"/>
            <a:ext cx="3408195" cy="738664"/>
          </a:xfrm>
          <a:prstGeom prst="rect">
            <a:avLst/>
          </a:prstGeom>
          <a:noFill/>
        </p:spPr>
        <p:txBody>
          <a:bodyPr wrap="square">
            <a:spAutoFit/>
          </a:bodyPr>
          <a:lstStyle/>
          <a:p>
            <a:pPr>
              <a:buFont typeface="Arial" panose="020B0604020202020204" pitchFamily="34" charset="0"/>
              <a:buChar char="•"/>
            </a:pPr>
            <a:r>
              <a:rPr lang="en-US" sz="1050" b="0" i="0" dirty="0">
                <a:solidFill>
                  <a:srgbClr val="000000"/>
                </a:solidFill>
                <a:effectLst/>
              </a:rPr>
              <a:t>H0: </a:t>
            </a:r>
            <a:r>
              <a:rPr lang="en-US" sz="1050" dirty="0">
                <a:solidFill>
                  <a:srgbClr val="000000"/>
                </a:solidFill>
              </a:rPr>
              <a:t>Yearly</a:t>
            </a:r>
            <a:r>
              <a:rPr lang="en-US" sz="1050" b="0" i="0" dirty="0">
                <a:solidFill>
                  <a:srgbClr val="000000"/>
                </a:solidFill>
                <a:effectLst/>
              </a:rPr>
              <a:t> earnings are similar for Full-time and </a:t>
            </a:r>
            <a:r>
              <a:rPr lang="en-US" sz="1050" dirty="0">
                <a:solidFill>
                  <a:srgbClr val="000000"/>
                </a:solidFill>
              </a:rPr>
              <a:t>Freelancers</a:t>
            </a:r>
            <a:r>
              <a:rPr lang="en-US" sz="1050" b="0" i="0" dirty="0">
                <a:solidFill>
                  <a:srgbClr val="000000"/>
                </a:solidFill>
                <a:effectLst/>
              </a:rPr>
              <a:t> developers.</a:t>
            </a:r>
            <a:endParaRPr lang="en-US" sz="1050" dirty="0"/>
          </a:p>
          <a:p>
            <a:pPr>
              <a:buFont typeface="Arial" panose="020B0604020202020204" pitchFamily="34" charset="0"/>
              <a:buChar char="•"/>
            </a:pPr>
            <a:r>
              <a:rPr lang="en-US" sz="1050" b="0" i="0" dirty="0">
                <a:solidFill>
                  <a:srgbClr val="000000"/>
                </a:solidFill>
                <a:effectLst/>
              </a:rPr>
              <a:t>H1: Full-time developers earn significantly more than Freelancers developers.</a:t>
            </a:r>
            <a:endParaRPr lang="en-US" sz="1050" dirty="0"/>
          </a:p>
        </p:txBody>
      </p:sp>
    </p:spTree>
    <p:extLst>
      <p:ext uri="{BB962C8B-B14F-4D97-AF65-F5344CB8AC3E}">
        <p14:creationId xmlns:p14="http://schemas.microsoft.com/office/powerpoint/2010/main" val="40578663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5045389" y="2336801"/>
            <a:ext cx="2107572" cy="3552824"/>
            <a:chOff x="2846" y="480"/>
            <a:chExt cx="1992" cy="3358"/>
          </a:xfrm>
          <a:solidFill>
            <a:schemeClr val="bg1">
              <a:lumMod val="85000"/>
            </a:schemeClr>
          </a:solidFill>
        </p:grpSpPr>
        <p:sp>
          <p:nvSpPr>
            <p:cNvPr id="5" name="Freeform 5"/>
            <p:cNvSpPr>
              <a:spLocks/>
            </p:cNvSpPr>
            <p:nvPr/>
          </p:nvSpPr>
          <p:spPr bwMode="auto">
            <a:xfrm>
              <a:off x="3337" y="3008"/>
              <a:ext cx="1011" cy="135"/>
            </a:xfrm>
            <a:custGeom>
              <a:avLst/>
              <a:gdLst>
                <a:gd name="T0" fmla="*/ 397 w 426"/>
                <a:gd name="T1" fmla="*/ 57 h 57"/>
                <a:gd name="T2" fmla="*/ 29 w 426"/>
                <a:gd name="T3" fmla="*/ 57 h 57"/>
                <a:gd name="T4" fmla="*/ 0 w 426"/>
                <a:gd name="T5" fmla="*/ 28 h 57"/>
                <a:gd name="T6" fmla="*/ 0 w 426"/>
                <a:gd name="T7" fmla="*/ 28 h 57"/>
                <a:gd name="T8" fmla="*/ 29 w 426"/>
                <a:gd name="T9" fmla="*/ 0 h 57"/>
                <a:gd name="T10" fmla="*/ 397 w 426"/>
                <a:gd name="T11" fmla="*/ 0 h 57"/>
                <a:gd name="T12" fmla="*/ 426 w 426"/>
                <a:gd name="T13" fmla="*/ 28 h 57"/>
                <a:gd name="T14" fmla="*/ 426 w 426"/>
                <a:gd name="T15" fmla="*/ 28 h 57"/>
                <a:gd name="T16" fmla="*/ 397 w 426"/>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57">
                  <a:moveTo>
                    <a:pt x="397" y="57"/>
                  </a:moveTo>
                  <a:cubicBezTo>
                    <a:pt x="29" y="57"/>
                    <a:pt x="29" y="57"/>
                    <a:pt x="29" y="57"/>
                  </a:cubicBezTo>
                  <a:cubicBezTo>
                    <a:pt x="13" y="57"/>
                    <a:pt x="0" y="44"/>
                    <a:pt x="0" y="28"/>
                  </a:cubicBezTo>
                  <a:cubicBezTo>
                    <a:pt x="0" y="28"/>
                    <a:pt x="0" y="28"/>
                    <a:pt x="0" y="28"/>
                  </a:cubicBezTo>
                  <a:cubicBezTo>
                    <a:pt x="0" y="13"/>
                    <a:pt x="13" y="0"/>
                    <a:pt x="29" y="0"/>
                  </a:cubicBezTo>
                  <a:cubicBezTo>
                    <a:pt x="397" y="0"/>
                    <a:pt x="397" y="0"/>
                    <a:pt x="397" y="0"/>
                  </a:cubicBezTo>
                  <a:cubicBezTo>
                    <a:pt x="413" y="0"/>
                    <a:pt x="426" y="13"/>
                    <a:pt x="426" y="28"/>
                  </a:cubicBezTo>
                  <a:cubicBezTo>
                    <a:pt x="426" y="28"/>
                    <a:pt x="426" y="28"/>
                    <a:pt x="426" y="28"/>
                  </a:cubicBezTo>
                  <a:cubicBezTo>
                    <a:pt x="426" y="44"/>
                    <a:pt x="413" y="57"/>
                    <a:pt x="39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p:cNvSpPr>
            <p:nvPr/>
          </p:nvSpPr>
          <p:spPr bwMode="auto">
            <a:xfrm>
              <a:off x="3337" y="3224"/>
              <a:ext cx="1011" cy="135"/>
            </a:xfrm>
            <a:custGeom>
              <a:avLst/>
              <a:gdLst>
                <a:gd name="T0" fmla="*/ 397 w 426"/>
                <a:gd name="T1" fmla="*/ 57 h 57"/>
                <a:gd name="T2" fmla="*/ 29 w 426"/>
                <a:gd name="T3" fmla="*/ 57 h 57"/>
                <a:gd name="T4" fmla="*/ 0 w 426"/>
                <a:gd name="T5" fmla="*/ 28 h 57"/>
                <a:gd name="T6" fmla="*/ 0 w 426"/>
                <a:gd name="T7" fmla="*/ 28 h 57"/>
                <a:gd name="T8" fmla="*/ 29 w 426"/>
                <a:gd name="T9" fmla="*/ 0 h 57"/>
                <a:gd name="T10" fmla="*/ 397 w 426"/>
                <a:gd name="T11" fmla="*/ 0 h 57"/>
                <a:gd name="T12" fmla="*/ 426 w 426"/>
                <a:gd name="T13" fmla="*/ 28 h 57"/>
                <a:gd name="T14" fmla="*/ 426 w 426"/>
                <a:gd name="T15" fmla="*/ 28 h 57"/>
                <a:gd name="T16" fmla="*/ 397 w 426"/>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 h="57">
                  <a:moveTo>
                    <a:pt x="397" y="57"/>
                  </a:moveTo>
                  <a:cubicBezTo>
                    <a:pt x="29" y="57"/>
                    <a:pt x="29" y="57"/>
                    <a:pt x="29" y="57"/>
                  </a:cubicBezTo>
                  <a:cubicBezTo>
                    <a:pt x="13" y="57"/>
                    <a:pt x="0" y="44"/>
                    <a:pt x="0" y="28"/>
                  </a:cubicBezTo>
                  <a:cubicBezTo>
                    <a:pt x="0" y="28"/>
                    <a:pt x="0" y="28"/>
                    <a:pt x="0" y="28"/>
                  </a:cubicBezTo>
                  <a:cubicBezTo>
                    <a:pt x="0" y="13"/>
                    <a:pt x="13" y="0"/>
                    <a:pt x="29" y="0"/>
                  </a:cubicBezTo>
                  <a:cubicBezTo>
                    <a:pt x="397" y="0"/>
                    <a:pt x="397" y="0"/>
                    <a:pt x="397" y="0"/>
                  </a:cubicBezTo>
                  <a:cubicBezTo>
                    <a:pt x="413" y="0"/>
                    <a:pt x="426" y="13"/>
                    <a:pt x="426" y="28"/>
                  </a:cubicBezTo>
                  <a:cubicBezTo>
                    <a:pt x="426" y="28"/>
                    <a:pt x="426" y="28"/>
                    <a:pt x="426" y="28"/>
                  </a:cubicBezTo>
                  <a:cubicBezTo>
                    <a:pt x="426" y="44"/>
                    <a:pt x="413" y="57"/>
                    <a:pt x="39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p:nvSpPr>
          <p:spPr bwMode="auto">
            <a:xfrm>
              <a:off x="3423" y="3441"/>
              <a:ext cx="839" cy="135"/>
            </a:xfrm>
            <a:custGeom>
              <a:avLst/>
              <a:gdLst>
                <a:gd name="T0" fmla="*/ 325 w 354"/>
                <a:gd name="T1" fmla="*/ 57 h 57"/>
                <a:gd name="T2" fmla="*/ 29 w 354"/>
                <a:gd name="T3" fmla="*/ 57 h 57"/>
                <a:gd name="T4" fmla="*/ 0 w 354"/>
                <a:gd name="T5" fmla="*/ 28 h 57"/>
                <a:gd name="T6" fmla="*/ 0 w 354"/>
                <a:gd name="T7" fmla="*/ 28 h 57"/>
                <a:gd name="T8" fmla="*/ 29 w 354"/>
                <a:gd name="T9" fmla="*/ 0 h 57"/>
                <a:gd name="T10" fmla="*/ 325 w 354"/>
                <a:gd name="T11" fmla="*/ 0 h 57"/>
                <a:gd name="T12" fmla="*/ 354 w 354"/>
                <a:gd name="T13" fmla="*/ 28 h 57"/>
                <a:gd name="T14" fmla="*/ 354 w 354"/>
                <a:gd name="T15" fmla="*/ 28 h 57"/>
                <a:gd name="T16" fmla="*/ 325 w 354"/>
                <a:gd name="T17"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4" h="57">
                  <a:moveTo>
                    <a:pt x="325" y="57"/>
                  </a:moveTo>
                  <a:cubicBezTo>
                    <a:pt x="29" y="57"/>
                    <a:pt x="29" y="57"/>
                    <a:pt x="29" y="57"/>
                  </a:cubicBezTo>
                  <a:cubicBezTo>
                    <a:pt x="13" y="57"/>
                    <a:pt x="0" y="44"/>
                    <a:pt x="0" y="28"/>
                  </a:cubicBezTo>
                  <a:cubicBezTo>
                    <a:pt x="0" y="28"/>
                    <a:pt x="0" y="28"/>
                    <a:pt x="0" y="28"/>
                  </a:cubicBezTo>
                  <a:cubicBezTo>
                    <a:pt x="0" y="13"/>
                    <a:pt x="13" y="0"/>
                    <a:pt x="29" y="0"/>
                  </a:cubicBezTo>
                  <a:cubicBezTo>
                    <a:pt x="325" y="0"/>
                    <a:pt x="325" y="0"/>
                    <a:pt x="325" y="0"/>
                  </a:cubicBezTo>
                  <a:cubicBezTo>
                    <a:pt x="341" y="0"/>
                    <a:pt x="354" y="13"/>
                    <a:pt x="354" y="28"/>
                  </a:cubicBezTo>
                  <a:cubicBezTo>
                    <a:pt x="354" y="28"/>
                    <a:pt x="354" y="28"/>
                    <a:pt x="354" y="28"/>
                  </a:cubicBezTo>
                  <a:cubicBezTo>
                    <a:pt x="354" y="44"/>
                    <a:pt x="341" y="57"/>
                    <a:pt x="325"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p:cNvSpPr>
            <p:nvPr/>
          </p:nvSpPr>
          <p:spPr bwMode="auto">
            <a:xfrm>
              <a:off x="3662" y="3658"/>
              <a:ext cx="361" cy="180"/>
            </a:xfrm>
            <a:custGeom>
              <a:avLst/>
              <a:gdLst>
                <a:gd name="T0" fmla="*/ 152 w 152"/>
                <a:gd name="T1" fmla="*/ 0 h 76"/>
                <a:gd name="T2" fmla="*/ 76 w 152"/>
                <a:gd name="T3" fmla="*/ 76 h 76"/>
                <a:gd name="T4" fmla="*/ 0 w 152"/>
                <a:gd name="T5" fmla="*/ 0 h 76"/>
                <a:gd name="T6" fmla="*/ 152 w 152"/>
                <a:gd name="T7" fmla="*/ 0 h 76"/>
              </a:gdLst>
              <a:ahLst/>
              <a:cxnLst>
                <a:cxn ang="0">
                  <a:pos x="T0" y="T1"/>
                </a:cxn>
                <a:cxn ang="0">
                  <a:pos x="T2" y="T3"/>
                </a:cxn>
                <a:cxn ang="0">
                  <a:pos x="T4" y="T5"/>
                </a:cxn>
                <a:cxn ang="0">
                  <a:pos x="T6" y="T7"/>
                </a:cxn>
              </a:cxnLst>
              <a:rect l="0" t="0" r="r" b="b"/>
              <a:pathLst>
                <a:path w="152" h="76">
                  <a:moveTo>
                    <a:pt x="152" y="0"/>
                  </a:moveTo>
                  <a:cubicBezTo>
                    <a:pt x="152" y="42"/>
                    <a:pt x="118" y="76"/>
                    <a:pt x="76" y="76"/>
                  </a:cubicBezTo>
                  <a:cubicBezTo>
                    <a:pt x="34" y="76"/>
                    <a:pt x="0" y="42"/>
                    <a:pt x="0" y="0"/>
                  </a:cubicBezTo>
                  <a:lnTo>
                    <a:pt x="15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9"/>
            <p:cNvSpPr>
              <a:spLocks noEditPoints="1"/>
            </p:cNvSpPr>
            <p:nvPr/>
          </p:nvSpPr>
          <p:spPr bwMode="auto">
            <a:xfrm>
              <a:off x="2846" y="480"/>
              <a:ext cx="1992" cy="2446"/>
            </a:xfrm>
            <a:custGeom>
              <a:avLst/>
              <a:gdLst>
                <a:gd name="T0" fmla="*/ 420 w 840"/>
                <a:gd name="T1" fmla="*/ 0 h 1033"/>
                <a:gd name="T2" fmla="*/ 0 w 840"/>
                <a:gd name="T3" fmla="*/ 420 h 1033"/>
                <a:gd name="T4" fmla="*/ 257 w 840"/>
                <a:gd name="T5" fmla="*/ 1033 h 1033"/>
                <a:gd name="T6" fmla="*/ 420 w 840"/>
                <a:gd name="T7" fmla="*/ 1033 h 1033"/>
                <a:gd name="T8" fmla="*/ 583 w 840"/>
                <a:gd name="T9" fmla="*/ 1033 h 1033"/>
                <a:gd name="T10" fmla="*/ 840 w 840"/>
                <a:gd name="T11" fmla="*/ 420 h 1033"/>
                <a:gd name="T12" fmla="*/ 420 w 840"/>
                <a:gd name="T13" fmla="*/ 0 h 1033"/>
                <a:gd name="T14" fmla="*/ 743 w 840"/>
                <a:gd name="T15" fmla="*/ 447 h 1033"/>
                <a:gd name="T16" fmla="*/ 742 w 840"/>
                <a:gd name="T17" fmla="*/ 447 h 1033"/>
                <a:gd name="T18" fmla="*/ 733 w 840"/>
                <a:gd name="T19" fmla="*/ 436 h 1033"/>
                <a:gd name="T20" fmla="*/ 663 w 840"/>
                <a:gd name="T21" fmla="*/ 208 h 1033"/>
                <a:gd name="T22" fmla="*/ 664 w 840"/>
                <a:gd name="T23" fmla="*/ 193 h 1033"/>
                <a:gd name="T24" fmla="*/ 678 w 840"/>
                <a:gd name="T25" fmla="*/ 194 h 1033"/>
                <a:gd name="T26" fmla="*/ 753 w 840"/>
                <a:gd name="T27" fmla="*/ 438 h 1033"/>
                <a:gd name="T28" fmla="*/ 743 w 840"/>
                <a:gd name="T29" fmla="*/ 447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0" h="1033">
                  <a:moveTo>
                    <a:pt x="420" y="0"/>
                  </a:moveTo>
                  <a:cubicBezTo>
                    <a:pt x="186" y="0"/>
                    <a:pt x="0" y="161"/>
                    <a:pt x="0" y="420"/>
                  </a:cubicBezTo>
                  <a:cubicBezTo>
                    <a:pt x="0" y="679"/>
                    <a:pt x="257" y="845"/>
                    <a:pt x="257" y="1033"/>
                  </a:cubicBezTo>
                  <a:cubicBezTo>
                    <a:pt x="420" y="1033"/>
                    <a:pt x="420" y="1033"/>
                    <a:pt x="420" y="1033"/>
                  </a:cubicBezTo>
                  <a:cubicBezTo>
                    <a:pt x="583" y="1033"/>
                    <a:pt x="583" y="1033"/>
                    <a:pt x="583" y="1033"/>
                  </a:cubicBezTo>
                  <a:cubicBezTo>
                    <a:pt x="583" y="845"/>
                    <a:pt x="840" y="679"/>
                    <a:pt x="840" y="420"/>
                  </a:cubicBezTo>
                  <a:cubicBezTo>
                    <a:pt x="840" y="161"/>
                    <a:pt x="654" y="0"/>
                    <a:pt x="420" y="0"/>
                  </a:cubicBezTo>
                  <a:close/>
                  <a:moveTo>
                    <a:pt x="743" y="447"/>
                  </a:moveTo>
                  <a:cubicBezTo>
                    <a:pt x="742" y="447"/>
                    <a:pt x="742" y="447"/>
                    <a:pt x="742" y="447"/>
                  </a:cubicBezTo>
                  <a:cubicBezTo>
                    <a:pt x="736" y="446"/>
                    <a:pt x="732" y="442"/>
                    <a:pt x="733" y="436"/>
                  </a:cubicBezTo>
                  <a:cubicBezTo>
                    <a:pt x="745" y="304"/>
                    <a:pt x="664" y="209"/>
                    <a:pt x="663" y="208"/>
                  </a:cubicBezTo>
                  <a:cubicBezTo>
                    <a:pt x="660" y="203"/>
                    <a:pt x="660" y="197"/>
                    <a:pt x="664" y="193"/>
                  </a:cubicBezTo>
                  <a:cubicBezTo>
                    <a:pt x="668" y="190"/>
                    <a:pt x="675" y="190"/>
                    <a:pt x="678" y="194"/>
                  </a:cubicBezTo>
                  <a:cubicBezTo>
                    <a:pt x="682" y="199"/>
                    <a:pt x="766" y="297"/>
                    <a:pt x="753" y="438"/>
                  </a:cubicBezTo>
                  <a:cubicBezTo>
                    <a:pt x="752" y="443"/>
                    <a:pt x="748" y="447"/>
                    <a:pt x="743" y="4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Rectangle 9"/>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2" name="TextBox 11"/>
          <p:cNvSpPr txBox="1"/>
          <p:nvPr/>
        </p:nvSpPr>
        <p:spPr>
          <a:xfrm>
            <a:off x="874713" y="273553"/>
            <a:ext cx="3293530" cy="553998"/>
          </a:xfrm>
          <a:prstGeom prst="rect">
            <a:avLst/>
          </a:prstGeom>
          <a:noFill/>
        </p:spPr>
        <p:txBody>
          <a:bodyPr wrap="none" lIns="0" tIns="0" rIns="0" bIns="0" rtlCol="0">
            <a:spAutoFit/>
          </a:bodyPr>
          <a:lstStyle/>
          <a:p>
            <a:r>
              <a:rPr lang="en-US" sz="3600" dirty="0">
                <a:solidFill>
                  <a:srgbClr val="32425C"/>
                </a:solidFill>
                <a:latin typeface="+mj-lt"/>
              </a:rPr>
              <a:t>Statistical Tests</a:t>
            </a:r>
          </a:p>
        </p:txBody>
      </p:sp>
      <p:grpSp>
        <p:nvGrpSpPr>
          <p:cNvPr id="14" name="Group 13"/>
          <p:cNvGrpSpPr/>
          <p:nvPr/>
        </p:nvGrpSpPr>
        <p:grpSpPr>
          <a:xfrm>
            <a:off x="4095192" y="1744570"/>
            <a:ext cx="967662" cy="955862"/>
            <a:chOff x="4279221" y="2033354"/>
            <a:chExt cx="1412875" cy="1395646"/>
          </a:xfrm>
        </p:grpSpPr>
        <p:sp>
          <p:nvSpPr>
            <p:cNvPr id="15"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17" name="Group 16"/>
          <p:cNvGrpSpPr/>
          <p:nvPr/>
        </p:nvGrpSpPr>
        <p:grpSpPr>
          <a:xfrm>
            <a:off x="3520705" y="3063047"/>
            <a:ext cx="967662" cy="955862"/>
            <a:chOff x="4279221" y="2033354"/>
            <a:chExt cx="1412875" cy="1395646"/>
          </a:xfrm>
        </p:grpSpPr>
        <p:sp>
          <p:nvSpPr>
            <p:cNvPr id="18"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20" name="Group 19"/>
          <p:cNvGrpSpPr/>
          <p:nvPr/>
        </p:nvGrpSpPr>
        <p:grpSpPr>
          <a:xfrm>
            <a:off x="3984072" y="4381525"/>
            <a:ext cx="967662" cy="955862"/>
            <a:chOff x="4279221" y="2033354"/>
            <a:chExt cx="1412875" cy="1395646"/>
          </a:xfrm>
        </p:grpSpPr>
        <p:sp>
          <p:nvSpPr>
            <p:cNvPr id="21"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44" name="Group 43"/>
          <p:cNvGrpSpPr/>
          <p:nvPr/>
        </p:nvGrpSpPr>
        <p:grpSpPr>
          <a:xfrm>
            <a:off x="7665533" y="3063047"/>
            <a:ext cx="967662" cy="955862"/>
            <a:chOff x="4279221" y="2033354"/>
            <a:chExt cx="1412875" cy="1395646"/>
          </a:xfrm>
        </p:grpSpPr>
        <p:sp>
          <p:nvSpPr>
            <p:cNvPr id="45"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47" name="Group 46"/>
          <p:cNvGrpSpPr/>
          <p:nvPr/>
        </p:nvGrpSpPr>
        <p:grpSpPr>
          <a:xfrm>
            <a:off x="7091046" y="1744570"/>
            <a:ext cx="967662" cy="955862"/>
            <a:chOff x="4279221" y="2033354"/>
            <a:chExt cx="1412875" cy="1395646"/>
          </a:xfrm>
        </p:grpSpPr>
        <p:sp>
          <p:nvSpPr>
            <p:cNvPr id="48"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50" name="Group 49"/>
          <p:cNvGrpSpPr/>
          <p:nvPr/>
        </p:nvGrpSpPr>
        <p:grpSpPr>
          <a:xfrm>
            <a:off x="7202166" y="4381525"/>
            <a:ext cx="967662" cy="955862"/>
            <a:chOff x="4279221" y="2033354"/>
            <a:chExt cx="1412875" cy="1395646"/>
          </a:xfrm>
        </p:grpSpPr>
        <p:sp>
          <p:nvSpPr>
            <p:cNvPr id="51" name="Freeform 5"/>
            <p:cNvSpPr>
              <a:spLocks/>
            </p:cNvSpPr>
            <p:nvPr/>
          </p:nvSpPr>
          <p:spPr bwMode="auto">
            <a:xfrm>
              <a:off x="4279221" y="2081212"/>
              <a:ext cx="1412875" cy="1347788"/>
            </a:xfrm>
            <a:custGeom>
              <a:avLst/>
              <a:gdLst>
                <a:gd name="T0" fmla="*/ 36 w 374"/>
                <a:gd name="T1" fmla="*/ 145 h 356"/>
                <a:gd name="T2" fmla="*/ 118 w 374"/>
                <a:gd name="T3" fmla="*/ 65 h 356"/>
                <a:gd name="T4" fmla="*/ 271 w 374"/>
                <a:gd name="T5" fmla="*/ 39 h 356"/>
                <a:gd name="T6" fmla="*/ 353 w 374"/>
                <a:gd name="T7" fmla="*/ 207 h 356"/>
                <a:gd name="T8" fmla="*/ 128 w 374"/>
                <a:gd name="T9" fmla="*/ 310 h 356"/>
                <a:gd name="T10" fmla="*/ 35 w 374"/>
                <a:gd name="T11" fmla="*/ 218 h 356"/>
                <a:gd name="T12" fmla="*/ 36 w 374"/>
                <a:gd name="T13" fmla="*/ 145 h 356"/>
              </a:gdLst>
              <a:ahLst/>
              <a:cxnLst>
                <a:cxn ang="0">
                  <a:pos x="T0" y="T1"/>
                </a:cxn>
                <a:cxn ang="0">
                  <a:pos x="T2" y="T3"/>
                </a:cxn>
                <a:cxn ang="0">
                  <a:pos x="T4" y="T5"/>
                </a:cxn>
                <a:cxn ang="0">
                  <a:pos x="T6" y="T7"/>
                </a:cxn>
                <a:cxn ang="0">
                  <a:pos x="T8" y="T9"/>
                </a:cxn>
                <a:cxn ang="0">
                  <a:pos x="T10" y="T11"/>
                </a:cxn>
                <a:cxn ang="0">
                  <a:pos x="T12" y="T13"/>
                </a:cxn>
              </a:cxnLst>
              <a:rect l="0" t="0" r="r" b="b"/>
              <a:pathLst>
                <a:path w="374" h="356">
                  <a:moveTo>
                    <a:pt x="36" y="145"/>
                  </a:moveTo>
                  <a:cubicBezTo>
                    <a:pt x="61" y="130"/>
                    <a:pt x="78" y="127"/>
                    <a:pt x="118" y="65"/>
                  </a:cubicBezTo>
                  <a:cubicBezTo>
                    <a:pt x="159" y="3"/>
                    <a:pt x="231" y="0"/>
                    <a:pt x="271" y="39"/>
                  </a:cubicBezTo>
                  <a:cubicBezTo>
                    <a:pt x="311" y="78"/>
                    <a:pt x="374" y="119"/>
                    <a:pt x="353" y="207"/>
                  </a:cubicBezTo>
                  <a:cubicBezTo>
                    <a:pt x="332" y="296"/>
                    <a:pt x="216" y="356"/>
                    <a:pt x="128" y="310"/>
                  </a:cubicBezTo>
                  <a:cubicBezTo>
                    <a:pt x="76" y="282"/>
                    <a:pt x="53" y="251"/>
                    <a:pt x="35" y="218"/>
                  </a:cubicBezTo>
                  <a:cubicBezTo>
                    <a:pt x="23" y="196"/>
                    <a:pt x="0" y="166"/>
                    <a:pt x="36" y="14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6"/>
            <p:cNvSpPr>
              <a:spLocks/>
            </p:cNvSpPr>
            <p:nvPr/>
          </p:nvSpPr>
          <p:spPr bwMode="auto">
            <a:xfrm>
              <a:off x="4377645" y="2033354"/>
              <a:ext cx="1216025" cy="1336675"/>
            </a:xfrm>
            <a:custGeom>
              <a:avLst/>
              <a:gdLst>
                <a:gd name="T0" fmla="*/ 223 w 322"/>
                <a:gd name="T1" fmla="*/ 21 h 353"/>
                <a:gd name="T2" fmla="*/ 113 w 322"/>
                <a:gd name="T3" fmla="*/ 52 h 353"/>
                <a:gd name="T4" fmla="*/ 14 w 322"/>
                <a:gd name="T5" fmla="*/ 172 h 353"/>
                <a:gd name="T6" fmla="*/ 119 w 322"/>
                <a:gd name="T7" fmla="*/ 327 h 353"/>
                <a:gd name="T8" fmla="*/ 320 w 322"/>
                <a:gd name="T9" fmla="*/ 183 h 353"/>
                <a:gd name="T10" fmla="*/ 287 w 322"/>
                <a:gd name="T11" fmla="*/ 56 h 353"/>
                <a:gd name="T12" fmla="*/ 223 w 322"/>
                <a:gd name="T13" fmla="*/ 21 h 353"/>
              </a:gdLst>
              <a:ahLst/>
              <a:cxnLst>
                <a:cxn ang="0">
                  <a:pos x="T0" y="T1"/>
                </a:cxn>
                <a:cxn ang="0">
                  <a:pos x="T2" y="T3"/>
                </a:cxn>
                <a:cxn ang="0">
                  <a:pos x="T4" y="T5"/>
                </a:cxn>
                <a:cxn ang="0">
                  <a:pos x="T6" y="T7"/>
                </a:cxn>
                <a:cxn ang="0">
                  <a:pos x="T8" y="T9"/>
                </a:cxn>
                <a:cxn ang="0">
                  <a:pos x="T10" y="T11"/>
                </a:cxn>
                <a:cxn ang="0">
                  <a:pos x="T12" y="T13"/>
                </a:cxn>
              </a:cxnLst>
              <a:rect l="0" t="0" r="r" b="b"/>
              <a:pathLst>
                <a:path w="322" h="353">
                  <a:moveTo>
                    <a:pt x="223" y="21"/>
                  </a:moveTo>
                  <a:cubicBezTo>
                    <a:pt x="198" y="35"/>
                    <a:pt x="187" y="48"/>
                    <a:pt x="113" y="52"/>
                  </a:cubicBezTo>
                  <a:cubicBezTo>
                    <a:pt x="39" y="57"/>
                    <a:pt x="0" y="118"/>
                    <a:pt x="14" y="172"/>
                  </a:cubicBezTo>
                  <a:cubicBezTo>
                    <a:pt x="28" y="226"/>
                    <a:pt x="32" y="301"/>
                    <a:pt x="119" y="327"/>
                  </a:cubicBezTo>
                  <a:cubicBezTo>
                    <a:pt x="206" y="353"/>
                    <a:pt x="316" y="282"/>
                    <a:pt x="320" y="183"/>
                  </a:cubicBezTo>
                  <a:cubicBezTo>
                    <a:pt x="322" y="124"/>
                    <a:pt x="306" y="88"/>
                    <a:pt x="287" y="56"/>
                  </a:cubicBezTo>
                  <a:cubicBezTo>
                    <a:pt x="274" y="35"/>
                    <a:pt x="259" y="0"/>
                    <a:pt x="223" y="21"/>
                  </a:cubicBez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sp>
        <p:nvSpPr>
          <p:cNvPr id="57" name="Freeform 13"/>
          <p:cNvSpPr>
            <a:spLocks/>
          </p:cNvSpPr>
          <p:nvPr/>
        </p:nvSpPr>
        <p:spPr bwMode="auto">
          <a:xfrm>
            <a:off x="5859392" y="3104778"/>
            <a:ext cx="566650" cy="939862"/>
          </a:xfrm>
          <a:custGeom>
            <a:avLst/>
            <a:gdLst>
              <a:gd name="T0" fmla="*/ 160 w 436"/>
              <a:gd name="T1" fmla="*/ 0 h 725"/>
              <a:gd name="T2" fmla="*/ 0 w 436"/>
              <a:gd name="T3" fmla="*/ 319 h 725"/>
              <a:gd name="T4" fmla="*/ 196 w 436"/>
              <a:gd name="T5" fmla="*/ 379 h 725"/>
              <a:gd name="T6" fmla="*/ 19 w 436"/>
              <a:gd name="T7" fmla="*/ 669 h 725"/>
              <a:gd name="T8" fmla="*/ 31 w 436"/>
              <a:gd name="T9" fmla="*/ 717 h 725"/>
              <a:gd name="T10" fmla="*/ 31 w 436"/>
              <a:gd name="T11" fmla="*/ 717 h 725"/>
              <a:gd name="T12" fmla="*/ 75 w 436"/>
              <a:gd name="T13" fmla="*/ 709 h 725"/>
              <a:gd name="T14" fmla="*/ 436 w 436"/>
              <a:gd name="T15" fmla="*/ 279 h 725"/>
              <a:gd name="T16" fmla="*/ 272 w 436"/>
              <a:gd name="T17" fmla="*/ 219 h 725"/>
              <a:gd name="T18" fmla="*/ 396 w 436"/>
              <a:gd name="T19" fmla="*/ 0 h 725"/>
              <a:gd name="T20" fmla="*/ 160 w 436"/>
              <a:gd name="T21" fmla="*/ 0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6" h="725">
                <a:moveTo>
                  <a:pt x="160" y="0"/>
                </a:moveTo>
                <a:cubicBezTo>
                  <a:pt x="0" y="319"/>
                  <a:pt x="0" y="319"/>
                  <a:pt x="0" y="319"/>
                </a:cubicBezTo>
                <a:cubicBezTo>
                  <a:pt x="196" y="379"/>
                  <a:pt x="196" y="379"/>
                  <a:pt x="196" y="379"/>
                </a:cubicBezTo>
                <a:cubicBezTo>
                  <a:pt x="19" y="669"/>
                  <a:pt x="19" y="669"/>
                  <a:pt x="19" y="669"/>
                </a:cubicBezTo>
                <a:cubicBezTo>
                  <a:pt x="8" y="685"/>
                  <a:pt x="14" y="707"/>
                  <a:pt x="31" y="717"/>
                </a:cubicBezTo>
                <a:cubicBezTo>
                  <a:pt x="31" y="717"/>
                  <a:pt x="31" y="717"/>
                  <a:pt x="31" y="717"/>
                </a:cubicBezTo>
                <a:cubicBezTo>
                  <a:pt x="45" y="725"/>
                  <a:pt x="64" y="722"/>
                  <a:pt x="75" y="709"/>
                </a:cubicBezTo>
                <a:cubicBezTo>
                  <a:pt x="436" y="279"/>
                  <a:pt x="436" y="279"/>
                  <a:pt x="436" y="279"/>
                </a:cubicBezTo>
                <a:cubicBezTo>
                  <a:pt x="272" y="219"/>
                  <a:pt x="272" y="219"/>
                  <a:pt x="272" y="219"/>
                </a:cubicBezTo>
                <a:cubicBezTo>
                  <a:pt x="396" y="0"/>
                  <a:pt x="396" y="0"/>
                  <a:pt x="396" y="0"/>
                </a:cubicBezTo>
                <a:lnTo>
                  <a:pt x="160" y="0"/>
                </a:lnTo>
                <a:close/>
              </a:path>
            </a:pathLst>
          </a:custGeom>
          <a:gradFill>
            <a:gsLst>
              <a:gs pos="0">
                <a:srgbClr val="024793"/>
              </a:gs>
              <a:gs pos="100000">
                <a:srgbClr val="33D360"/>
              </a:gs>
            </a:gsLst>
            <a:lin ang="13500000" scaled="1"/>
          </a:gradFill>
          <a:ln>
            <a:noFill/>
          </a:ln>
        </p:spPr>
        <p:txBody>
          <a:bodyPr vert="horz" wrap="square" lIns="91440" tIns="45720" rIns="91440" bIns="45720" numCol="1" anchor="t" anchorCtr="0" compatLnSpc="1">
            <a:prstTxWarp prst="textNoShape">
              <a:avLst/>
            </a:prstTxWarp>
          </a:bodyPr>
          <a:lstStyle/>
          <a:p>
            <a:endParaRPr lang="en-US"/>
          </a:p>
        </p:txBody>
      </p:sp>
      <p:sp>
        <p:nvSpPr>
          <p:cNvPr id="69" name="TextBox 68"/>
          <p:cNvSpPr txBox="1"/>
          <p:nvPr/>
        </p:nvSpPr>
        <p:spPr>
          <a:xfrm flipH="1">
            <a:off x="876385" y="2153157"/>
            <a:ext cx="3021013" cy="384721"/>
          </a:xfrm>
          <a:prstGeom prst="rect">
            <a:avLst/>
          </a:prstGeom>
          <a:noFill/>
        </p:spPr>
        <p:txBody>
          <a:bodyPr wrap="square" lIns="0" tIns="0" rIns="0" bIns="0" rtlCol="0">
            <a:noAutofit/>
          </a:bodyPr>
          <a:lstStyle/>
          <a:p>
            <a:pPr algn="r">
              <a:lnSpc>
                <a:spcPts val="1500"/>
              </a:lnSpc>
            </a:pPr>
            <a:r>
              <a:rPr lang="en-US" sz="1050" dirty="0">
                <a:cs typeface="Calibri Light" panose="020F0302020204030204" pitchFamily="34" charset="0"/>
              </a:rPr>
              <a:t>Test: One Tail Z Test</a:t>
            </a:r>
          </a:p>
          <a:p>
            <a:pPr algn="r">
              <a:lnSpc>
                <a:spcPts val="1500"/>
              </a:lnSpc>
            </a:pPr>
            <a:r>
              <a:rPr lang="en-US" sz="1050" dirty="0">
                <a:ea typeface="Times New Roman" panose="02020603050405020304" pitchFamily="18" charset="0"/>
              </a:rPr>
              <a:t>C</a:t>
            </a:r>
            <a:r>
              <a:rPr lang="en-US" sz="1050" dirty="0">
                <a:effectLst/>
                <a:ea typeface="Times New Roman" panose="02020603050405020304" pitchFamily="18" charset="0"/>
              </a:rPr>
              <a:t>ompensation for individuals with Master's degrees is lower than those with Bachelor's degrees</a:t>
            </a:r>
            <a:r>
              <a:rPr lang="en-US" sz="1050" dirty="0">
                <a:effectLst/>
              </a:rPr>
              <a:t> </a:t>
            </a:r>
            <a:endParaRPr lang="en-US" sz="1050" dirty="0">
              <a:cs typeface="Calibri Light" panose="020F0302020204030204" pitchFamily="34" charset="0"/>
            </a:endParaRPr>
          </a:p>
        </p:txBody>
      </p:sp>
      <p:sp>
        <p:nvSpPr>
          <p:cNvPr id="72" name="TextBox 71"/>
          <p:cNvSpPr txBox="1"/>
          <p:nvPr/>
        </p:nvSpPr>
        <p:spPr>
          <a:xfrm flipH="1">
            <a:off x="876385" y="4765773"/>
            <a:ext cx="2878446" cy="384721"/>
          </a:xfrm>
          <a:prstGeom prst="rect">
            <a:avLst/>
          </a:prstGeom>
          <a:noFill/>
        </p:spPr>
        <p:txBody>
          <a:bodyPr wrap="square" lIns="0" tIns="0" rIns="0" bIns="0" rtlCol="0">
            <a:noAutofit/>
          </a:bodyPr>
          <a:lstStyle/>
          <a:p>
            <a:pPr algn="r">
              <a:lnSpc>
                <a:spcPts val="1500"/>
              </a:lnSpc>
            </a:pPr>
            <a:endParaRPr lang="en-US" sz="11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77" name="Freeform 19"/>
          <p:cNvSpPr>
            <a:spLocks noEditPoints="1"/>
          </p:cNvSpPr>
          <p:nvPr/>
        </p:nvSpPr>
        <p:spPr bwMode="auto">
          <a:xfrm>
            <a:off x="4416710" y="2076451"/>
            <a:ext cx="361950" cy="292100"/>
          </a:xfrm>
          <a:custGeom>
            <a:avLst/>
            <a:gdLst>
              <a:gd name="T0" fmla="*/ 96 w 96"/>
              <a:gd name="T1" fmla="*/ 40 h 78"/>
              <a:gd name="T2" fmla="*/ 96 w 96"/>
              <a:gd name="T3" fmla="*/ 40 h 78"/>
              <a:gd name="T4" fmla="*/ 96 w 96"/>
              <a:gd name="T5" fmla="*/ 39 h 78"/>
              <a:gd name="T6" fmla="*/ 96 w 96"/>
              <a:gd name="T7" fmla="*/ 39 h 78"/>
              <a:gd name="T8" fmla="*/ 83 w 96"/>
              <a:gd name="T9" fmla="*/ 10 h 78"/>
              <a:gd name="T10" fmla="*/ 86 w 96"/>
              <a:gd name="T11" fmla="*/ 10 h 78"/>
              <a:gd name="T12" fmla="*/ 88 w 96"/>
              <a:gd name="T13" fmla="*/ 8 h 78"/>
              <a:gd name="T14" fmla="*/ 86 w 96"/>
              <a:gd name="T15" fmla="*/ 6 h 78"/>
              <a:gd name="T16" fmla="*/ 54 w 96"/>
              <a:gd name="T17" fmla="*/ 6 h 78"/>
              <a:gd name="T18" fmla="*/ 46 w 96"/>
              <a:gd name="T19" fmla="*/ 0 h 78"/>
              <a:gd name="T20" fmla="*/ 38 w 96"/>
              <a:gd name="T21" fmla="*/ 6 h 78"/>
              <a:gd name="T22" fmla="*/ 10 w 96"/>
              <a:gd name="T23" fmla="*/ 6 h 78"/>
              <a:gd name="T24" fmla="*/ 8 w 96"/>
              <a:gd name="T25" fmla="*/ 8 h 78"/>
              <a:gd name="T26" fmla="*/ 10 w 96"/>
              <a:gd name="T27" fmla="*/ 10 h 78"/>
              <a:gd name="T28" fmla="*/ 13 w 96"/>
              <a:gd name="T29" fmla="*/ 10 h 78"/>
              <a:gd name="T30" fmla="*/ 0 w 96"/>
              <a:gd name="T31" fmla="*/ 39 h 78"/>
              <a:gd name="T32" fmla="*/ 0 w 96"/>
              <a:gd name="T33" fmla="*/ 39 h 78"/>
              <a:gd name="T34" fmla="*/ 0 w 96"/>
              <a:gd name="T35" fmla="*/ 40 h 78"/>
              <a:gd name="T36" fmla="*/ 0 w 96"/>
              <a:gd name="T37" fmla="*/ 40 h 78"/>
              <a:gd name="T38" fmla="*/ 0 w 96"/>
              <a:gd name="T39" fmla="*/ 40 h 78"/>
              <a:gd name="T40" fmla="*/ 16 w 96"/>
              <a:gd name="T41" fmla="*/ 56 h 78"/>
              <a:gd name="T42" fmla="*/ 32 w 96"/>
              <a:gd name="T43" fmla="*/ 40 h 78"/>
              <a:gd name="T44" fmla="*/ 32 w 96"/>
              <a:gd name="T45" fmla="*/ 40 h 78"/>
              <a:gd name="T46" fmla="*/ 32 w 96"/>
              <a:gd name="T47" fmla="*/ 40 h 78"/>
              <a:gd name="T48" fmla="*/ 32 w 96"/>
              <a:gd name="T49" fmla="*/ 39 h 78"/>
              <a:gd name="T50" fmla="*/ 32 w 96"/>
              <a:gd name="T51" fmla="*/ 39 h 78"/>
              <a:gd name="T52" fmla="*/ 19 w 96"/>
              <a:gd name="T53" fmla="*/ 10 h 78"/>
              <a:gd name="T54" fmla="*/ 38 w 96"/>
              <a:gd name="T55" fmla="*/ 10 h 78"/>
              <a:gd name="T56" fmla="*/ 44 w 96"/>
              <a:gd name="T57" fmla="*/ 16 h 78"/>
              <a:gd name="T58" fmla="*/ 44 w 96"/>
              <a:gd name="T59" fmla="*/ 74 h 78"/>
              <a:gd name="T60" fmla="*/ 32 w 96"/>
              <a:gd name="T61" fmla="*/ 74 h 78"/>
              <a:gd name="T62" fmla="*/ 30 w 96"/>
              <a:gd name="T63" fmla="*/ 76 h 78"/>
              <a:gd name="T64" fmla="*/ 32 w 96"/>
              <a:gd name="T65" fmla="*/ 78 h 78"/>
              <a:gd name="T66" fmla="*/ 62 w 96"/>
              <a:gd name="T67" fmla="*/ 78 h 78"/>
              <a:gd name="T68" fmla="*/ 64 w 96"/>
              <a:gd name="T69" fmla="*/ 76 h 78"/>
              <a:gd name="T70" fmla="*/ 62 w 96"/>
              <a:gd name="T71" fmla="*/ 74 h 78"/>
              <a:gd name="T72" fmla="*/ 48 w 96"/>
              <a:gd name="T73" fmla="*/ 74 h 78"/>
              <a:gd name="T74" fmla="*/ 48 w 96"/>
              <a:gd name="T75" fmla="*/ 16 h 78"/>
              <a:gd name="T76" fmla="*/ 54 w 96"/>
              <a:gd name="T77" fmla="*/ 10 h 78"/>
              <a:gd name="T78" fmla="*/ 77 w 96"/>
              <a:gd name="T79" fmla="*/ 10 h 78"/>
              <a:gd name="T80" fmla="*/ 64 w 96"/>
              <a:gd name="T81" fmla="*/ 39 h 78"/>
              <a:gd name="T82" fmla="*/ 64 w 96"/>
              <a:gd name="T83" fmla="*/ 39 h 78"/>
              <a:gd name="T84" fmla="*/ 64 w 96"/>
              <a:gd name="T85" fmla="*/ 40 h 78"/>
              <a:gd name="T86" fmla="*/ 64 w 96"/>
              <a:gd name="T87" fmla="*/ 40 h 78"/>
              <a:gd name="T88" fmla="*/ 64 w 96"/>
              <a:gd name="T89" fmla="*/ 40 h 78"/>
              <a:gd name="T90" fmla="*/ 80 w 96"/>
              <a:gd name="T91" fmla="*/ 56 h 78"/>
              <a:gd name="T92" fmla="*/ 96 w 96"/>
              <a:gd name="T93" fmla="*/ 40 h 78"/>
              <a:gd name="T94" fmla="*/ 96 w 96"/>
              <a:gd name="T95" fmla="*/ 40 h 78"/>
              <a:gd name="T96" fmla="*/ 27 w 96"/>
              <a:gd name="T97" fmla="*/ 38 h 78"/>
              <a:gd name="T98" fmla="*/ 5 w 96"/>
              <a:gd name="T99" fmla="*/ 38 h 78"/>
              <a:gd name="T100" fmla="*/ 16 w 96"/>
              <a:gd name="T101" fmla="*/ 13 h 78"/>
              <a:gd name="T102" fmla="*/ 27 w 96"/>
              <a:gd name="T103" fmla="*/ 38 h 78"/>
              <a:gd name="T104" fmla="*/ 69 w 96"/>
              <a:gd name="T105" fmla="*/ 38 h 78"/>
              <a:gd name="T106" fmla="*/ 80 w 96"/>
              <a:gd name="T107" fmla="*/ 13 h 78"/>
              <a:gd name="T108" fmla="*/ 91 w 96"/>
              <a:gd name="T109" fmla="*/ 38 h 78"/>
              <a:gd name="T110" fmla="*/ 69 w 96"/>
              <a:gd name="T111" fmla="*/ 3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 h="78">
                <a:moveTo>
                  <a:pt x="96" y="40"/>
                </a:moveTo>
                <a:cubicBezTo>
                  <a:pt x="96" y="40"/>
                  <a:pt x="96" y="40"/>
                  <a:pt x="96" y="40"/>
                </a:cubicBezTo>
                <a:cubicBezTo>
                  <a:pt x="96" y="39"/>
                  <a:pt x="96" y="39"/>
                  <a:pt x="96" y="39"/>
                </a:cubicBezTo>
                <a:cubicBezTo>
                  <a:pt x="96" y="39"/>
                  <a:pt x="96" y="39"/>
                  <a:pt x="96" y="39"/>
                </a:cubicBezTo>
                <a:cubicBezTo>
                  <a:pt x="83" y="10"/>
                  <a:pt x="83" y="10"/>
                  <a:pt x="83" y="10"/>
                </a:cubicBezTo>
                <a:cubicBezTo>
                  <a:pt x="86" y="10"/>
                  <a:pt x="86" y="10"/>
                  <a:pt x="86" y="10"/>
                </a:cubicBezTo>
                <a:cubicBezTo>
                  <a:pt x="87" y="10"/>
                  <a:pt x="88" y="9"/>
                  <a:pt x="88" y="8"/>
                </a:cubicBezTo>
                <a:cubicBezTo>
                  <a:pt x="88" y="7"/>
                  <a:pt x="87" y="6"/>
                  <a:pt x="86" y="6"/>
                </a:cubicBezTo>
                <a:cubicBezTo>
                  <a:pt x="54" y="6"/>
                  <a:pt x="54" y="6"/>
                  <a:pt x="54" y="6"/>
                </a:cubicBezTo>
                <a:cubicBezTo>
                  <a:pt x="53" y="3"/>
                  <a:pt x="50" y="0"/>
                  <a:pt x="46" y="0"/>
                </a:cubicBezTo>
                <a:cubicBezTo>
                  <a:pt x="42" y="0"/>
                  <a:pt x="39" y="3"/>
                  <a:pt x="38" y="6"/>
                </a:cubicBezTo>
                <a:cubicBezTo>
                  <a:pt x="10" y="6"/>
                  <a:pt x="10" y="6"/>
                  <a:pt x="10" y="6"/>
                </a:cubicBezTo>
                <a:cubicBezTo>
                  <a:pt x="9" y="6"/>
                  <a:pt x="8" y="7"/>
                  <a:pt x="8" y="8"/>
                </a:cubicBezTo>
                <a:cubicBezTo>
                  <a:pt x="8" y="9"/>
                  <a:pt x="9" y="10"/>
                  <a:pt x="10" y="10"/>
                </a:cubicBezTo>
                <a:cubicBezTo>
                  <a:pt x="13" y="10"/>
                  <a:pt x="13" y="10"/>
                  <a:pt x="13" y="10"/>
                </a:cubicBezTo>
                <a:cubicBezTo>
                  <a:pt x="0" y="39"/>
                  <a:pt x="0" y="39"/>
                  <a:pt x="0" y="39"/>
                </a:cubicBezTo>
                <a:cubicBezTo>
                  <a:pt x="0" y="39"/>
                  <a:pt x="0" y="39"/>
                  <a:pt x="0" y="39"/>
                </a:cubicBezTo>
                <a:cubicBezTo>
                  <a:pt x="0" y="39"/>
                  <a:pt x="0" y="39"/>
                  <a:pt x="0" y="40"/>
                </a:cubicBezTo>
                <a:cubicBezTo>
                  <a:pt x="0" y="40"/>
                  <a:pt x="0" y="40"/>
                  <a:pt x="0" y="40"/>
                </a:cubicBezTo>
                <a:cubicBezTo>
                  <a:pt x="0" y="40"/>
                  <a:pt x="0" y="40"/>
                  <a:pt x="0" y="40"/>
                </a:cubicBezTo>
                <a:cubicBezTo>
                  <a:pt x="0" y="49"/>
                  <a:pt x="7" y="56"/>
                  <a:pt x="16" y="56"/>
                </a:cubicBezTo>
                <a:cubicBezTo>
                  <a:pt x="25" y="56"/>
                  <a:pt x="32" y="49"/>
                  <a:pt x="32" y="40"/>
                </a:cubicBezTo>
                <a:cubicBezTo>
                  <a:pt x="32" y="40"/>
                  <a:pt x="32" y="40"/>
                  <a:pt x="32" y="40"/>
                </a:cubicBezTo>
                <a:cubicBezTo>
                  <a:pt x="32" y="40"/>
                  <a:pt x="32" y="40"/>
                  <a:pt x="32" y="40"/>
                </a:cubicBezTo>
                <a:cubicBezTo>
                  <a:pt x="32" y="39"/>
                  <a:pt x="32" y="39"/>
                  <a:pt x="32" y="39"/>
                </a:cubicBezTo>
                <a:cubicBezTo>
                  <a:pt x="32" y="39"/>
                  <a:pt x="32" y="39"/>
                  <a:pt x="32" y="39"/>
                </a:cubicBezTo>
                <a:cubicBezTo>
                  <a:pt x="19" y="10"/>
                  <a:pt x="19" y="10"/>
                  <a:pt x="19" y="10"/>
                </a:cubicBezTo>
                <a:cubicBezTo>
                  <a:pt x="38" y="10"/>
                  <a:pt x="38" y="10"/>
                  <a:pt x="38" y="10"/>
                </a:cubicBezTo>
                <a:cubicBezTo>
                  <a:pt x="39" y="13"/>
                  <a:pt x="41" y="15"/>
                  <a:pt x="44" y="16"/>
                </a:cubicBezTo>
                <a:cubicBezTo>
                  <a:pt x="44" y="74"/>
                  <a:pt x="44" y="74"/>
                  <a:pt x="44" y="74"/>
                </a:cubicBezTo>
                <a:cubicBezTo>
                  <a:pt x="32" y="74"/>
                  <a:pt x="32" y="74"/>
                  <a:pt x="32" y="74"/>
                </a:cubicBezTo>
                <a:cubicBezTo>
                  <a:pt x="31" y="74"/>
                  <a:pt x="30" y="75"/>
                  <a:pt x="30" y="76"/>
                </a:cubicBezTo>
                <a:cubicBezTo>
                  <a:pt x="30" y="77"/>
                  <a:pt x="31" y="78"/>
                  <a:pt x="32" y="78"/>
                </a:cubicBezTo>
                <a:cubicBezTo>
                  <a:pt x="62" y="78"/>
                  <a:pt x="62" y="78"/>
                  <a:pt x="62" y="78"/>
                </a:cubicBezTo>
                <a:cubicBezTo>
                  <a:pt x="63" y="78"/>
                  <a:pt x="64" y="77"/>
                  <a:pt x="64" y="76"/>
                </a:cubicBezTo>
                <a:cubicBezTo>
                  <a:pt x="64" y="75"/>
                  <a:pt x="63" y="74"/>
                  <a:pt x="62" y="74"/>
                </a:cubicBezTo>
                <a:cubicBezTo>
                  <a:pt x="48" y="74"/>
                  <a:pt x="48" y="74"/>
                  <a:pt x="48" y="74"/>
                </a:cubicBezTo>
                <a:cubicBezTo>
                  <a:pt x="48" y="16"/>
                  <a:pt x="48" y="16"/>
                  <a:pt x="48" y="16"/>
                </a:cubicBezTo>
                <a:cubicBezTo>
                  <a:pt x="51" y="15"/>
                  <a:pt x="53" y="13"/>
                  <a:pt x="54" y="10"/>
                </a:cubicBezTo>
                <a:cubicBezTo>
                  <a:pt x="77" y="10"/>
                  <a:pt x="77" y="10"/>
                  <a:pt x="77" y="10"/>
                </a:cubicBezTo>
                <a:cubicBezTo>
                  <a:pt x="64" y="39"/>
                  <a:pt x="64" y="39"/>
                  <a:pt x="64" y="39"/>
                </a:cubicBezTo>
                <a:cubicBezTo>
                  <a:pt x="64" y="39"/>
                  <a:pt x="64" y="39"/>
                  <a:pt x="64" y="39"/>
                </a:cubicBezTo>
                <a:cubicBezTo>
                  <a:pt x="64" y="39"/>
                  <a:pt x="64" y="39"/>
                  <a:pt x="64" y="40"/>
                </a:cubicBezTo>
                <a:cubicBezTo>
                  <a:pt x="64" y="40"/>
                  <a:pt x="64" y="40"/>
                  <a:pt x="64" y="40"/>
                </a:cubicBezTo>
                <a:cubicBezTo>
                  <a:pt x="64" y="40"/>
                  <a:pt x="64" y="40"/>
                  <a:pt x="64" y="40"/>
                </a:cubicBezTo>
                <a:cubicBezTo>
                  <a:pt x="64" y="49"/>
                  <a:pt x="71" y="56"/>
                  <a:pt x="80" y="56"/>
                </a:cubicBezTo>
                <a:cubicBezTo>
                  <a:pt x="89" y="56"/>
                  <a:pt x="96" y="49"/>
                  <a:pt x="96" y="40"/>
                </a:cubicBezTo>
                <a:cubicBezTo>
                  <a:pt x="96" y="40"/>
                  <a:pt x="96" y="40"/>
                  <a:pt x="96" y="40"/>
                </a:cubicBezTo>
                <a:close/>
                <a:moveTo>
                  <a:pt x="27" y="38"/>
                </a:moveTo>
                <a:cubicBezTo>
                  <a:pt x="5" y="38"/>
                  <a:pt x="5" y="38"/>
                  <a:pt x="5" y="38"/>
                </a:cubicBezTo>
                <a:cubicBezTo>
                  <a:pt x="16" y="13"/>
                  <a:pt x="16" y="13"/>
                  <a:pt x="16" y="13"/>
                </a:cubicBezTo>
                <a:lnTo>
                  <a:pt x="27" y="38"/>
                </a:lnTo>
                <a:close/>
                <a:moveTo>
                  <a:pt x="69" y="38"/>
                </a:moveTo>
                <a:cubicBezTo>
                  <a:pt x="80" y="13"/>
                  <a:pt x="80" y="13"/>
                  <a:pt x="80" y="13"/>
                </a:cubicBezTo>
                <a:cubicBezTo>
                  <a:pt x="91" y="38"/>
                  <a:pt x="91" y="38"/>
                  <a:pt x="91" y="38"/>
                </a:cubicBezTo>
                <a:lnTo>
                  <a:pt x="69" y="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8" name="Group 77"/>
          <p:cNvGrpSpPr/>
          <p:nvPr/>
        </p:nvGrpSpPr>
        <p:grpSpPr>
          <a:xfrm>
            <a:off x="3852815" y="3384855"/>
            <a:ext cx="340768" cy="312246"/>
            <a:chOff x="2670175" y="739775"/>
            <a:chExt cx="360363" cy="330200"/>
          </a:xfrm>
          <a:solidFill>
            <a:schemeClr val="bg1"/>
          </a:solidFill>
        </p:grpSpPr>
        <p:sp>
          <p:nvSpPr>
            <p:cNvPr id="79" name="Freeform 78"/>
            <p:cNvSpPr>
              <a:spLocks/>
            </p:cNvSpPr>
            <p:nvPr/>
          </p:nvSpPr>
          <p:spPr bwMode="auto">
            <a:xfrm>
              <a:off x="2835275" y="904875"/>
              <a:ext cx="195263" cy="165100"/>
            </a:xfrm>
            <a:custGeom>
              <a:avLst/>
              <a:gdLst>
                <a:gd name="T0" fmla="*/ 40 w 52"/>
                <a:gd name="T1" fmla="*/ 0 h 44"/>
                <a:gd name="T2" fmla="*/ 34 w 52"/>
                <a:gd name="T3" fmla="*/ 0 h 44"/>
                <a:gd name="T4" fmla="*/ 14 w 52"/>
                <a:gd name="T5" fmla="*/ 12 h 44"/>
                <a:gd name="T6" fmla="*/ 0 w 52"/>
                <a:gd name="T7" fmla="*/ 12 h 44"/>
                <a:gd name="T8" fmla="*/ 0 w 52"/>
                <a:gd name="T9" fmla="*/ 20 h 44"/>
                <a:gd name="T10" fmla="*/ 12 w 52"/>
                <a:gd name="T11" fmla="*/ 32 h 44"/>
                <a:gd name="T12" fmla="*/ 21 w 52"/>
                <a:gd name="T13" fmla="*/ 32 h 44"/>
                <a:gd name="T14" fmla="*/ 33 w 52"/>
                <a:gd name="T15" fmla="*/ 43 h 44"/>
                <a:gd name="T16" fmla="*/ 34 w 52"/>
                <a:gd name="T17" fmla="*/ 44 h 44"/>
                <a:gd name="T18" fmla="*/ 35 w 52"/>
                <a:gd name="T19" fmla="*/ 44 h 44"/>
                <a:gd name="T20" fmla="*/ 36 w 52"/>
                <a:gd name="T21" fmla="*/ 42 h 44"/>
                <a:gd name="T22" fmla="*/ 36 w 52"/>
                <a:gd name="T23" fmla="*/ 32 h 44"/>
                <a:gd name="T24" fmla="*/ 40 w 52"/>
                <a:gd name="T25" fmla="*/ 32 h 44"/>
                <a:gd name="T26" fmla="*/ 52 w 52"/>
                <a:gd name="T27" fmla="*/ 20 h 44"/>
                <a:gd name="T28" fmla="*/ 52 w 52"/>
                <a:gd name="T29" fmla="*/ 12 h 44"/>
                <a:gd name="T30" fmla="*/ 40 w 52"/>
                <a:gd name="T31"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2" h="44">
                  <a:moveTo>
                    <a:pt x="40" y="0"/>
                  </a:moveTo>
                  <a:cubicBezTo>
                    <a:pt x="34" y="0"/>
                    <a:pt x="34" y="0"/>
                    <a:pt x="34" y="0"/>
                  </a:cubicBezTo>
                  <a:cubicBezTo>
                    <a:pt x="30" y="7"/>
                    <a:pt x="23" y="12"/>
                    <a:pt x="14" y="12"/>
                  </a:cubicBezTo>
                  <a:cubicBezTo>
                    <a:pt x="0" y="12"/>
                    <a:pt x="0" y="12"/>
                    <a:pt x="0" y="12"/>
                  </a:cubicBezTo>
                  <a:cubicBezTo>
                    <a:pt x="0" y="20"/>
                    <a:pt x="0" y="20"/>
                    <a:pt x="0" y="20"/>
                  </a:cubicBezTo>
                  <a:cubicBezTo>
                    <a:pt x="0" y="27"/>
                    <a:pt x="5" y="32"/>
                    <a:pt x="12" y="32"/>
                  </a:cubicBezTo>
                  <a:cubicBezTo>
                    <a:pt x="21" y="32"/>
                    <a:pt x="21" y="32"/>
                    <a:pt x="21" y="32"/>
                  </a:cubicBezTo>
                  <a:cubicBezTo>
                    <a:pt x="33" y="43"/>
                    <a:pt x="33" y="43"/>
                    <a:pt x="33" y="43"/>
                  </a:cubicBezTo>
                  <a:cubicBezTo>
                    <a:pt x="33" y="44"/>
                    <a:pt x="33" y="44"/>
                    <a:pt x="34" y="44"/>
                  </a:cubicBezTo>
                  <a:cubicBezTo>
                    <a:pt x="34" y="44"/>
                    <a:pt x="35" y="44"/>
                    <a:pt x="35" y="44"/>
                  </a:cubicBezTo>
                  <a:cubicBezTo>
                    <a:pt x="36" y="44"/>
                    <a:pt x="36" y="43"/>
                    <a:pt x="36" y="42"/>
                  </a:cubicBezTo>
                  <a:cubicBezTo>
                    <a:pt x="36" y="32"/>
                    <a:pt x="36" y="32"/>
                    <a:pt x="36" y="32"/>
                  </a:cubicBezTo>
                  <a:cubicBezTo>
                    <a:pt x="40" y="32"/>
                    <a:pt x="40" y="32"/>
                    <a:pt x="40" y="32"/>
                  </a:cubicBezTo>
                  <a:cubicBezTo>
                    <a:pt x="47" y="32"/>
                    <a:pt x="52" y="27"/>
                    <a:pt x="52" y="20"/>
                  </a:cubicBezTo>
                  <a:cubicBezTo>
                    <a:pt x="52" y="12"/>
                    <a:pt x="52" y="12"/>
                    <a:pt x="52" y="12"/>
                  </a:cubicBezTo>
                  <a:cubicBezTo>
                    <a:pt x="52" y="5"/>
                    <a:pt x="47"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79"/>
            <p:cNvSpPr>
              <a:spLocks/>
            </p:cNvSpPr>
            <p:nvPr/>
          </p:nvSpPr>
          <p:spPr bwMode="auto">
            <a:xfrm>
              <a:off x="2670175" y="739775"/>
              <a:ext cx="285750" cy="255588"/>
            </a:xfrm>
            <a:custGeom>
              <a:avLst/>
              <a:gdLst>
                <a:gd name="T0" fmla="*/ 76 w 76"/>
                <a:gd name="T1" fmla="*/ 34 h 68"/>
                <a:gd name="T2" fmla="*/ 76 w 76"/>
                <a:gd name="T3" fmla="*/ 18 h 68"/>
                <a:gd name="T4" fmla="*/ 58 w 76"/>
                <a:gd name="T5" fmla="*/ 0 h 68"/>
                <a:gd name="T6" fmla="*/ 18 w 76"/>
                <a:gd name="T7" fmla="*/ 0 h 68"/>
                <a:gd name="T8" fmla="*/ 0 w 76"/>
                <a:gd name="T9" fmla="*/ 18 h 68"/>
                <a:gd name="T10" fmla="*/ 0 w 76"/>
                <a:gd name="T11" fmla="*/ 34 h 68"/>
                <a:gd name="T12" fmla="*/ 18 w 76"/>
                <a:gd name="T13" fmla="*/ 52 h 68"/>
                <a:gd name="T14" fmla="*/ 20 w 76"/>
                <a:gd name="T15" fmla="*/ 52 h 68"/>
                <a:gd name="T16" fmla="*/ 22 w 76"/>
                <a:gd name="T17" fmla="*/ 52 h 68"/>
                <a:gd name="T18" fmla="*/ 22 w 76"/>
                <a:gd name="T19" fmla="*/ 54 h 68"/>
                <a:gd name="T20" fmla="*/ 22 w 76"/>
                <a:gd name="T21" fmla="*/ 66 h 68"/>
                <a:gd name="T22" fmla="*/ 23 w 76"/>
                <a:gd name="T23" fmla="*/ 68 h 68"/>
                <a:gd name="T24" fmla="*/ 24 w 76"/>
                <a:gd name="T25" fmla="*/ 68 h 68"/>
                <a:gd name="T26" fmla="*/ 25 w 76"/>
                <a:gd name="T27" fmla="*/ 67 h 68"/>
                <a:gd name="T28" fmla="*/ 41 w 76"/>
                <a:gd name="T29" fmla="*/ 52 h 68"/>
                <a:gd name="T30" fmla="*/ 42 w 76"/>
                <a:gd name="T31" fmla="*/ 52 h 68"/>
                <a:gd name="T32" fmla="*/ 58 w 76"/>
                <a:gd name="T33" fmla="*/ 52 h 68"/>
                <a:gd name="T34" fmla="*/ 76 w 76"/>
                <a:gd name="T35" fmla="*/ 3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 h="68">
                  <a:moveTo>
                    <a:pt x="76" y="34"/>
                  </a:moveTo>
                  <a:cubicBezTo>
                    <a:pt x="76" y="18"/>
                    <a:pt x="76" y="18"/>
                    <a:pt x="76" y="18"/>
                  </a:cubicBezTo>
                  <a:cubicBezTo>
                    <a:pt x="76" y="8"/>
                    <a:pt x="68" y="0"/>
                    <a:pt x="58" y="0"/>
                  </a:cubicBezTo>
                  <a:cubicBezTo>
                    <a:pt x="18" y="0"/>
                    <a:pt x="18" y="0"/>
                    <a:pt x="18" y="0"/>
                  </a:cubicBezTo>
                  <a:cubicBezTo>
                    <a:pt x="8" y="0"/>
                    <a:pt x="0" y="8"/>
                    <a:pt x="0" y="18"/>
                  </a:cubicBezTo>
                  <a:cubicBezTo>
                    <a:pt x="0" y="34"/>
                    <a:pt x="0" y="34"/>
                    <a:pt x="0" y="34"/>
                  </a:cubicBezTo>
                  <a:cubicBezTo>
                    <a:pt x="0" y="44"/>
                    <a:pt x="8" y="52"/>
                    <a:pt x="18" y="52"/>
                  </a:cubicBezTo>
                  <a:cubicBezTo>
                    <a:pt x="20" y="52"/>
                    <a:pt x="20" y="52"/>
                    <a:pt x="20" y="52"/>
                  </a:cubicBezTo>
                  <a:cubicBezTo>
                    <a:pt x="22" y="52"/>
                    <a:pt x="22" y="52"/>
                    <a:pt x="22" y="52"/>
                  </a:cubicBezTo>
                  <a:cubicBezTo>
                    <a:pt x="22" y="54"/>
                    <a:pt x="22" y="54"/>
                    <a:pt x="22" y="54"/>
                  </a:cubicBezTo>
                  <a:cubicBezTo>
                    <a:pt x="22" y="66"/>
                    <a:pt x="22" y="66"/>
                    <a:pt x="22" y="66"/>
                  </a:cubicBezTo>
                  <a:cubicBezTo>
                    <a:pt x="22" y="67"/>
                    <a:pt x="22" y="68"/>
                    <a:pt x="23" y="68"/>
                  </a:cubicBezTo>
                  <a:cubicBezTo>
                    <a:pt x="23" y="68"/>
                    <a:pt x="24" y="68"/>
                    <a:pt x="24" y="68"/>
                  </a:cubicBezTo>
                  <a:cubicBezTo>
                    <a:pt x="25" y="68"/>
                    <a:pt x="25" y="68"/>
                    <a:pt x="25" y="67"/>
                  </a:cubicBezTo>
                  <a:cubicBezTo>
                    <a:pt x="41" y="52"/>
                    <a:pt x="41" y="52"/>
                    <a:pt x="41" y="52"/>
                  </a:cubicBezTo>
                  <a:cubicBezTo>
                    <a:pt x="42" y="52"/>
                    <a:pt x="42" y="52"/>
                    <a:pt x="42" y="52"/>
                  </a:cubicBezTo>
                  <a:cubicBezTo>
                    <a:pt x="58" y="52"/>
                    <a:pt x="58" y="52"/>
                    <a:pt x="58" y="52"/>
                  </a:cubicBezTo>
                  <a:cubicBezTo>
                    <a:pt x="68" y="52"/>
                    <a:pt x="76" y="44"/>
                    <a:pt x="76"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1" name="Group 80"/>
          <p:cNvGrpSpPr/>
          <p:nvPr/>
        </p:nvGrpSpPr>
        <p:grpSpPr>
          <a:xfrm>
            <a:off x="4325452" y="4707057"/>
            <a:ext cx="317870" cy="319272"/>
            <a:chOff x="4833938" y="2163763"/>
            <a:chExt cx="360362" cy="361951"/>
          </a:xfrm>
          <a:solidFill>
            <a:schemeClr val="bg1"/>
          </a:solidFill>
        </p:grpSpPr>
        <p:sp>
          <p:nvSpPr>
            <p:cNvPr id="82" name="Freeform 5"/>
            <p:cNvSpPr>
              <a:spLocks/>
            </p:cNvSpPr>
            <p:nvPr/>
          </p:nvSpPr>
          <p:spPr bwMode="auto">
            <a:xfrm>
              <a:off x="4833938" y="2419351"/>
              <a:ext cx="192088" cy="106363"/>
            </a:xfrm>
            <a:custGeom>
              <a:avLst/>
              <a:gdLst>
                <a:gd name="T0" fmla="*/ 44 w 51"/>
                <a:gd name="T1" fmla="*/ 14 h 28"/>
                <a:gd name="T2" fmla="*/ 51 w 51"/>
                <a:gd name="T3" fmla="*/ 0 h 28"/>
                <a:gd name="T4" fmla="*/ 22 w 51"/>
                <a:gd name="T5" fmla="*/ 0 h 28"/>
                <a:gd name="T6" fmla="*/ 20 w 51"/>
                <a:gd name="T7" fmla="*/ 0 h 28"/>
                <a:gd name="T8" fmla="*/ 14 w 51"/>
                <a:gd name="T9" fmla="*/ 0 h 28"/>
                <a:gd name="T10" fmla="*/ 0 w 51"/>
                <a:gd name="T11" fmla="*/ 14 h 28"/>
                <a:gd name="T12" fmla="*/ 14 w 51"/>
                <a:gd name="T13" fmla="*/ 28 h 28"/>
                <a:gd name="T14" fmla="*/ 51 w 51"/>
                <a:gd name="T15" fmla="*/ 28 h 28"/>
                <a:gd name="T16" fmla="*/ 44 w 51"/>
                <a:gd name="T17"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8">
                  <a:moveTo>
                    <a:pt x="44" y="14"/>
                  </a:moveTo>
                  <a:cubicBezTo>
                    <a:pt x="44" y="8"/>
                    <a:pt x="47" y="3"/>
                    <a:pt x="51" y="0"/>
                  </a:cubicBezTo>
                  <a:cubicBezTo>
                    <a:pt x="22" y="0"/>
                    <a:pt x="22" y="0"/>
                    <a:pt x="22" y="0"/>
                  </a:cubicBezTo>
                  <a:cubicBezTo>
                    <a:pt x="20" y="0"/>
                    <a:pt x="20" y="0"/>
                    <a:pt x="20" y="0"/>
                  </a:cubicBezTo>
                  <a:cubicBezTo>
                    <a:pt x="14" y="0"/>
                    <a:pt x="14" y="0"/>
                    <a:pt x="14" y="0"/>
                  </a:cubicBezTo>
                  <a:cubicBezTo>
                    <a:pt x="6" y="0"/>
                    <a:pt x="0" y="6"/>
                    <a:pt x="0" y="14"/>
                  </a:cubicBezTo>
                  <a:cubicBezTo>
                    <a:pt x="0" y="22"/>
                    <a:pt x="6" y="28"/>
                    <a:pt x="14" y="28"/>
                  </a:cubicBezTo>
                  <a:cubicBezTo>
                    <a:pt x="51" y="28"/>
                    <a:pt x="51" y="28"/>
                    <a:pt x="51" y="28"/>
                  </a:cubicBezTo>
                  <a:cubicBezTo>
                    <a:pt x="47" y="25"/>
                    <a:pt x="44" y="20"/>
                    <a:pt x="4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6"/>
            <p:cNvSpPr>
              <a:spLocks noEditPoints="1"/>
            </p:cNvSpPr>
            <p:nvPr/>
          </p:nvSpPr>
          <p:spPr bwMode="auto">
            <a:xfrm>
              <a:off x="4908550" y="2163763"/>
              <a:ext cx="285750" cy="361950"/>
            </a:xfrm>
            <a:custGeom>
              <a:avLst/>
              <a:gdLst>
                <a:gd name="T0" fmla="*/ 64 w 76"/>
                <a:gd name="T1" fmla="*/ 0 h 96"/>
                <a:gd name="T2" fmla="*/ 14 w 76"/>
                <a:gd name="T3" fmla="*/ 0 h 96"/>
                <a:gd name="T4" fmla="*/ 0 w 76"/>
                <a:gd name="T5" fmla="*/ 14 h 96"/>
                <a:gd name="T6" fmla="*/ 0 w 76"/>
                <a:gd name="T7" fmla="*/ 64 h 96"/>
                <a:gd name="T8" fmla="*/ 42 w 76"/>
                <a:gd name="T9" fmla="*/ 64 h 96"/>
                <a:gd name="T10" fmla="*/ 44 w 76"/>
                <a:gd name="T11" fmla="*/ 66 h 96"/>
                <a:gd name="T12" fmla="*/ 42 w 76"/>
                <a:gd name="T13" fmla="*/ 68 h 96"/>
                <a:gd name="T14" fmla="*/ 28 w 76"/>
                <a:gd name="T15" fmla="*/ 82 h 96"/>
                <a:gd name="T16" fmla="*/ 42 w 76"/>
                <a:gd name="T17" fmla="*/ 96 h 96"/>
                <a:gd name="T18" fmla="*/ 56 w 76"/>
                <a:gd name="T19" fmla="*/ 82 h 96"/>
                <a:gd name="T20" fmla="*/ 56 w 76"/>
                <a:gd name="T21" fmla="*/ 16 h 96"/>
                <a:gd name="T22" fmla="*/ 74 w 76"/>
                <a:gd name="T23" fmla="*/ 16 h 96"/>
                <a:gd name="T24" fmla="*/ 76 w 76"/>
                <a:gd name="T25" fmla="*/ 14 h 96"/>
                <a:gd name="T26" fmla="*/ 64 w 76"/>
                <a:gd name="T27" fmla="*/ 0 h 96"/>
                <a:gd name="T28" fmla="*/ 38 w 76"/>
                <a:gd name="T29" fmla="*/ 56 h 96"/>
                <a:gd name="T30" fmla="*/ 16 w 76"/>
                <a:gd name="T31" fmla="*/ 56 h 96"/>
                <a:gd name="T32" fmla="*/ 14 w 76"/>
                <a:gd name="T33" fmla="*/ 54 h 96"/>
                <a:gd name="T34" fmla="*/ 16 w 76"/>
                <a:gd name="T35" fmla="*/ 52 h 96"/>
                <a:gd name="T36" fmla="*/ 38 w 76"/>
                <a:gd name="T37" fmla="*/ 52 h 96"/>
                <a:gd name="T38" fmla="*/ 40 w 76"/>
                <a:gd name="T39" fmla="*/ 54 h 96"/>
                <a:gd name="T40" fmla="*/ 38 w 76"/>
                <a:gd name="T41" fmla="*/ 56 h 96"/>
                <a:gd name="T42" fmla="*/ 38 w 76"/>
                <a:gd name="T43" fmla="*/ 44 h 96"/>
                <a:gd name="T44" fmla="*/ 16 w 76"/>
                <a:gd name="T45" fmla="*/ 44 h 96"/>
                <a:gd name="T46" fmla="*/ 14 w 76"/>
                <a:gd name="T47" fmla="*/ 42 h 96"/>
                <a:gd name="T48" fmla="*/ 16 w 76"/>
                <a:gd name="T49" fmla="*/ 40 h 96"/>
                <a:gd name="T50" fmla="*/ 38 w 76"/>
                <a:gd name="T51" fmla="*/ 40 h 96"/>
                <a:gd name="T52" fmla="*/ 40 w 76"/>
                <a:gd name="T53" fmla="*/ 42 h 96"/>
                <a:gd name="T54" fmla="*/ 38 w 76"/>
                <a:gd name="T55" fmla="*/ 44 h 96"/>
                <a:gd name="T56" fmla="*/ 38 w 76"/>
                <a:gd name="T57" fmla="*/ 32 h 96"/>
                <a:gd name="T58" fmla="*/ 16 w 76"/>
                <a:gd name="T59" fmla="*/ 32 h 96"/>
                <a:gd name="T60" fmla="*/ 14 w 76"/>
                <a:gd name="T61" fmla="*/ 30 h 96"/>
                <a:gd name="T62" fmla="*/ 16 w 76"/>
                <a:gd name="T63" fmla="*/ 28 h 96"/>
                <a:gd name="T64" fmla="*/ 38 w 76"/>
                <a:gd name="T65" fmla="*/ 28 h 96"/>
                <a:gd name="T66" fmla="*/ 40 w 76"/>
                <a:gd name="T67" fmla="*/ 30 h 96"/>
                <a:gd name="T68" fmla="*/ 38 w 76"/>
                <a:gd name="T69" fmla="*/ 32 h 96"/>
                <a:gd name="T70" fmla="*/ 38 w 76"/>
                <a:gd name="T71" fmla="*/ 20 h 96"/>
                <a:gd name="T72" fmla="*/ 16 w 76"/>
                <a:gd name="T73" fmla="*/ 20 h 96"/>
                <a:gd name="T74" fmla="*/ 14 w 76"/>
                <a:gd name="T75" fmla="*/ 18 h 96"/>
                <a:gd name="T76" fmla="*/ 16 w 76"/>
                <a:gd name="T77" fmla="*/ 16 h 96"/>
                <a:gd name="T78" fmla="*/ 38 w 76"/>
                <a:gd name="T79" fmla="*/ 16 h 96"/>
                <a:gd name="T80" fmla="*/ 40 w 76"/>
                <a:gd name="T81" fmla="*/ 18 h 96"/>
                <a:gd name="T82" fmla="*/ 38 w 76"/>
                <a:gd name="T83" fmla="*/ 20 h 96"/>
                <a:gd name="T84" fmla="*/ 56 w 76"/>
                <a:gd name="T85" fmla="*/ 12 h 96"/>
                <a:gd name="T86" fmla="*/ 63 w 76"/>
                <a:gd name="T87" fmla="*/ 4 h 96"/>
                <a:gd name="T88" fmla="*/ 64 w 76"/>
                <a:gd name="T89" fmla="*/ 4 h 96"/>
                <a:gd name="T90" fmla="*/ 72 w 76"/>
                <a:gd name="T91" fmla="*/ 12 h 96"/>
                <a:gd name="T92" fmla="*/ 56 w 76"/>
                <a:gd name="T93" fmla="*/ 1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6" h="96">
                  <a:moveTo>
                    <a:pt x="64" y="0"/>
                  </a:moveTo>
                  <a:cubicBezTo>
                    <a:pt x="14" y="0"/>
                    <a:pt x="14" y="0"/>
                    <a:pt x="14" y="0"/>
                  </a:cubicBezTo>
                  <a:cubicBezTo>
                    <a:pt x="6" y="0"/>
                    <a:pt x="0" y="6"/>
                    <a:pt x="0" y="14"/>
                  </a:cubicBezTo>
                  <a:cubicBezTo>
                    <a:pt x="0" y="64"/>
                    <a:pt x="0" y="64"/>
                    <a:pt x="0" y="64"/>
                  </a:cubicBezTo>
                  <a:cubicBezTo>
                    <a:pt x="42" y="64"/>
                    <a:pt x="42" y="64"/>
                    <a:pt x="42" y="64"/>
                  </a:cubicBezTo>
                  <a:cubicBezTo>
                    <a:pt x="43" y="64"/>
                    <a:pt x="44" y="65"/>
                    <a:pt x="44" y="66"/>
                  </a:cubicBezTo>
                  <a:cubicBezTo>
                    <a:pt x="44" y="67"/>
                    <a:pt x="43" y="68"/>
                    <a:pt x="42" y="68"/>
                  </a:cubicBezTo>
                  <a:cubicBezTo>
                    <a:pt x="36" y="68"/>
                    <a:pt x="28" y="73"/>
                    <a:pt x="28" y="82"/>
                  </a:cubicBezTo>
                  <a:cubicBezTo>
                    <a:pt x="28" y="91"/>
                    <a:pt x="36" y="96"/>
                    <a:pt x="42" y="96"/>
                  </a:cubicBezTo>
                  <a:cubicBezTo>
                    <a:pt x="50" y="96"/>
                    <a:pt x="56" y="90"/>
                    <a:pt x="56" y="82"/>
                  </a:cubicBezTo>
                  <a:cubicBezTo>
                    <a:pt x="56" y="16"/>
                    <a:pt x="56" y="16"/>
                    <a:pt x="56" y="16"/>
                  </a:cubicBezTo>
                  <a:cubicBezTo>
                    <a:pt x="74" y="16"/>
                    <a:pt x="74" y="16"/>
                    <a:pt x="74" y="16"/>
                  </a:cubicBezTo>
                  <a:cubicBezTo>
                    <a:pt x="75" y="16"/>
                    <a:pt x="76" y="15"/>
                    <a:pt x="76" y="14"/>
                  </a:cubicBezTo>
                  <a:cubicBezTo>
                    <a:pt x="76" y="6"/>
                    <a:pt x="71" y="0"/>
                    <a:pt x="64" y="0"/>
                  </a:cubicBezTo>
                  <a:close/>
                  <a:moveTo>
                    <a:pt x="38" y="56"/>
                  </a:moveTo>
                  <a:cubicBezTo>
                    <a:pt x="16" y="56"/>
                    <a:pt x="16" y="56"/>
                    <a:pt x="16" y="56"/>
                  </a:cubicBezTo>
                  <a:cubicBezTo>
                    <a:pt x="15" y="56"/>
                    <a:pt x="14" y="55"/>
                    <a:pt x="14" y="54"/>
                  </a:cubicBezTo>
                  <a:cubicBezTo>
                    <a:pt x="14" y="53"/>
                    <a:pt x="15" y="52"/>
                    <a:pt x="16" y="52"/>
                  </a:cubicBezTo>
                  <a:cubicBezTo>
                    <a:pt x="38" y="52"/>
                    <a:pt x="38" y="52"/>
                    <a:pt x="38" y="52"/>
                  </a:cubicBezTo>
                  <a:cubicBezTo>
                    <a:pt x="39" y="52"/>
                    <a:pt x="40" y="53"/>
                    <a:pt x="40" y="54"/>
                  </a:cubicBezTo>
                  <a:cubicBezTo>
                    <a:pt x="40" y="55"/>
                    <a:pt x="39" y="56"/>
                    <a:pt x="38" y="56"/>
                  </a:cubicBezTo>
                  <a:close/>
                  <a:moveTo>
                    <a:pt x="38" y="44"/>
                  </a:moveTo>
                  <a:cubicBezTo>
                    <a:pt x="16" y="44"/>
                    <a:pt x="16" y="44"/>
                    <a:pt x="16" y="44"/>
                  </a:cubicBezTo>
                  <a:cubicBezTo>
                    <a:pt x="15" y="44"/>
                    <a:pt x="14" y="43"/>
                    <a:pt x="14" y="42"/>
                  </a:cubicBezTo>
                  <a:cubicBezTo>
                    <a:pt x="14" y="41"/>
                    <a:pt x="15" y="40"/>
                    <a:pt x="16" y="40"/>
                  </a:cubicBezTo>
                  <a:cubicBezTo>
                    <a:pt x="38" y="40"/>
                    <a:pt x="38" y="40"/>
                    <a:pt x="38" y="40"/>
                  </a:cubicBezTo>
                  <a:cubicBezTo>
                    <a:pt x="39" y="40"/>
                    <a:pt x="40" y="41"/>
                    <a:pt x="40" y="42"/>
                  </a:cubicBezTo>
                  <a:cubicBezTo>
                    <a:pt x="40" y="43"/>
                    <a:pt x="39" y="44"/>
                    <a:pt x="38" y="44"/>
                  </a:cubicBezTo>
                  <a:close/>
                  <a:moveTo>
                    <a:pt x="38" y="32"/>
                  </a:moveTo>
                  <a:cubicBezTo>
                    <a:pt x="16" y="32"/>
                    <a:pt x="16" y="32"/>
                    <a:pt x="16" y="32"/>
                  </a:cubicBezTo>
                  <a:cubicBezTo>
                    <a:pt x="15" y="32"/>
                    <a:pt x="14" y="31"/>
                    <a:pt x="14" y="30"/>
                  </a:cubicBezTo>
                  <a:cubicBezTo>
                    <a:pt x="14" y="29"/>
                    <a:pt x="15" y="28"/>
                    <a:pt x="16" y="28"/>
                  </a:cubicBezTo>
                  <a:cubicBezTo>
                    <a:pt x="38" y="28"/>
                    <a:pt x="38" y="28"/>
                    <a:pt x="38" y="28"/>
                  </a:cubicBezTo>
                  <a:cubicBezTo>
                    <a:pt x="39" y="28"/>
                    <a:pt x="40" y="29"/>
                    <a:pt x="40" y="30"/>
                  </a:cubicBezTo>
                  <a:cubicBezTo>
                    <a:pt x="40" y="31"/>
                    <a:pt x="39" y="32"/>
                    <a:pt x="38" y="32"/>
                  </a:cubicBezTo>
                  <a:close/>
                  <a:moveTo>
                    <a:pt x="38" y="20"/>
                  </a:moveTo>
                  <a:cubicBezTo>
                    <a:pt x="16" y="20"/>
                    <a:pt x="16" y="20"/>
                    <a:pt x="16" y="20"/>
                  </a:cubicBezTo>
                  <a:cubicBezTo>
                    <a:pt x="15" y="20"/>
                    <a:pt x="14" y="19"/>
                    <a:pt x="14" y="18"/>
                  </a:cubicBezTo>
                  <a:cubicBezTo>
                    <a:pt x="14" y="17"/>
                    <a:pt x="15" y="16"/>
                    <a:pt x="16" y="16"/>
                  </a:cubicBezTo>
                  <a:cubicBezTo>
                    <a:pt x="38" y="16"/>
                    <a:pt x="38" y="16"/>
                    <a:pt x="38" y="16"/>
                  </a:cubicBezTo>
                  <a:cubicBezTo>
                    <a:pt x="39" y="16"/>
                    <a:pt x="40" y="17"/>
                    <a:pt x="40" y="18"/>
                  </a:cubicBezTo>
                  <a:cubicBezTo>
                    <a:pt x="40" y="19"/>
                    <a:pt x="39" y="20"/>
                    <a:pt x="38" y="20"/>
                  </a:cubicBezTo>
                  <a:close/>
                  <a:moveTo>
                    <a:pt x="56" y="12"/>
                  </a:moveTo>
                  <a:cubicBezTo>
                    <a:pt x="58" y="6"/>
                    <a:pt x="62" y="4"/>
                    <a:pt x="63" y="4"/>
                  </a:cubicBezTo>
                  <a:cubicBezTo>
                    <a:pt x="64" y="4"/>
                    <a:pt x="64" y="4"/>
                    <a:pt x="64" y="4"/>
                  </a:cubicBezTo>
                  <a:cubicBezTo>
                    <a:pt x="68" y="4"/>
                    <a:pt x="71" y="7"/>
                    <a:pt x="72" y="12"/>
                  </a:cubicBezTo>
                  <a:lnTo>
                    <a:pt x="56"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4" name="Group 83"/>
          <p:cNvGrpSpPr/>
          <p:nvPr/>
        </p:nvGrpSpPr>
        <p:grpSpPr>
          <a:xfrm>
            <a:off x="7433069" y="2033068"/>
            <a:ext cx="340768" cy="340768"/>
            <a:chOff x="6276975" y="673100"/>
            <a:chExt cx="360363" cy="360363"/>
          </a:xfrm>
          <a:solidFill>
            <a:schemeClr val="bg1"/>
          </a:solidFill>
        </p:grpSpPr>
        <p:sp>
          <p:nvSpPr>
            <p:cNvPr id="85" name="Freeform 127"/>
            <p:cNvSpPr>
              <a:spLocks noEditPoints="1"/>
            </p:cNvSpPr>
            <p:nvPr/>
          </p:nvSpPr>
          <p:spPr bwMode="auto">
            <a:xfrm>
              <a:off x="6348413" y="673100"/>
              <a:ext cx="220663" cy="330200"/>
            </a:xfrm>
            <a:custGeom>
              <a:avLst/>
              <a:gdLst>
                <a:gd name="T0" fmla="*/ 30 w 59"/>
                <a:gd name="T1" fmla="*/ 0 h 88"/>
                <a:gd name="T2" fmla="*/ 0 w 59"/>
                <a:gd name="T3" fmla="*/ 29 h 88"/>
                <a:gd name="T4" fmla="*/ 28 w 59"/>
                <a:gd name="T5" fmla="*/ 87 h 88"/>
                <a:gd name="T6" fmla="*/ 30 w 59"/>
                <a:gd name="T7" fmla="*/ 88 h 88"/>
                <a:gd name="T8" fmla="*/ 31 w 59"/>
                <a:gd name="T9" fmla="*/ 87 h 88"/>
                <a:gd name="T10" fmla="*/ 59 w 59"/>
                <a:gd name="T11" fmla="*/ 29 h 88"/>
                <a:gd name="T12" fmla="*/ 30 w 59"/>
                <a:gd name="T13" fmla="*/ 0 h 88"/>
                <a:gd name="T14" fmla="*/ 29 w 59"/>
                <a:gd name="T15" fmla="*/ 44 h 88"/>
                <a:gd name="T16" fmla="*/ 13 w 59"/>
                <a:gd name="T17" fmla="*/ 28 h 88"/>
                <a:gd name="T18" fmla="*/ 29 w 59"/>
                <a:gd name="T19" fmla="*/ 12 h 88"/>
                <a:gd name="T20" fmla="*/ 45 w 59"/>
                <a:gd name="T21" fmla="*/ 28 h 88"/>
                <a:gd name="T22" fmla="*/ 29 w 59"/>
                <a:gd name="T23" fmla="*/ 4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88">
                  <a:moveTo>
                    <a:pt x="30" y="0"/>
                  </a:moveTo>
                  <a:cubicBezTo>
                    <a:pt x="13" y="0"/>
                    <a:pt x="0" y="13"/>
                    <a:pt x="0" y="29"/>
                  </a:cubicBezTo>
                  <a:cubicBezTo>
                    <a:pt x="0" y="45"/>
                    <a:pt x="27" y="85"/>
                    <a:pt x="28" y="87"/>
                  </a:cubicBezTo>
                  <a:cubicBezTo>
                    <a:pt x="28" y="88"/>
                    <a:pt x="29" y="88"/>
                    <a:pt x="30" y="88"/>
                  </a:cubicBezTo>
                  <a:cubicBezTo>
                    <a:pt x="30" y="88"/>
                    <a:pt x="31" y="88"/>
                    <a:pt x="31" y="87"/>
                  </a:cubicBezTo>
                  <a:cubicBezTo>
                    <a:pt x="32" y="85"/>
                    <a:pt x="59" y="45"/>
                    <a:pt x="59" y="29"/>
                  </a:cubicBezTo>
                  <a:cubicBezTo>
                    <a:pt x="59" y="13"/>
                    <a:pt x="46" y="0"/>
                    <a:pt x="30" y="0"/>
                  </a:cubicBezTo>
                  <a:close/>
                  <a:moveTo>
                    <a:pt x="29" y="44"/>
                  </a:moveTo>
                  <a:cubicBezTo>
                    <a:pt x="20" y="44"/>
                    <a:pt x="13" y="37"/>
                    <a:pt x="13" y="28"/>
                  </a:cubicBezTo>
                  <a:cubicBezTo>
                    <a:pt x="13" y="19"/>
                    <a:pt x="20" y="12"/>
                    <a:pt x="29" y="12"/>
                  </a:cubicBezTo>
                  <a:cubicBezTo>
                    <a:pt x="38" y="12"/>
                    <a:pt x="45" y="19"/>
                    <a:pt x="45" y="28"/>
                  </a:cubicBezTo>
                  <a:cubicBezTo>
                    <a:pt x="45" y="37"/>
                    <a:pt x="38" y="44"/>
                    <a:pt x="29"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128"/>
            <p:cNvSpPr>
              <a:spLocks/>
            </p:cNvSpPr>
            <p:nvPr/>
          </p:nvSpPr>
          <p:spPr bwMode="auto">
            <a:xfrm>
              <a:off x="6276975" y="958850"/>
              <a:ext cx="360363" cy="74613"/>
            </a:xfrm>
            <a:custGeom>
              <a:avLst/>
              <a:gdLst>
                <a:gd name="T0" fmla="*/ 61 w 96"/>
                <a:gd name="T1" fmla="*/ 0 h 20"/>
                <a:gd name="T2" fmla="*/ 53 w 96"/>
                <a:gd name="T3" fmla="*/ 13 h 20"/>
                <a:gd name="T4" fmla="*/ 48 w 96"/>
                <a:gd name="T5" fmla="*/ 16 h 20"/>
                <a:gd name="T6" fmla="*/ 43 w 96"/>
                <a:gd name="T7" fmla="*/ 13 h 20"/>
                <a:gd name="T8" fmla="*/ 35 w 96"/>
                <a:gd name="T9" fmla="*/ 0 h 20"/>
                <a:gd name="T10" fmla="*/ 0 w 96"/>
                <a:gd name="T11" fmla="*/ 10 h 20"/>
                <a:gd name="T12" fmla="*/ 48 w 96"/>
                <a:gd name="T13" fmla="*/ 20 h 20"/>
                <a:gd name="T14" fmla="*/ 96 w 96"/>
                <a:gd name="T15" fmla="*/ 10 h 20"/>
                <a:gd name="T16" fmla="*/ 61 w 96"/>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20">
                  <a:moveTo>
                    <a:pt x="61" y="0"/>
                  </a:moveTo>
                  <a:cubicBezTo>
                    <a:pt x="57" y="7"/>
                    <a:pt x="54" y="12"/>
                    <a:pt x="53" y="13"/>
                  </a:cubicBezTo>
                  <a:cubicBezTo>
                    <a:pt x="52" y="15"/>
                    <a:pt x="50" y="16"/>
                    <a:pt x="48" y="16"/>
                  </a:cubicBezTo>
                  <a:cubicBezTo>
                    <a:pt x="46" y="16"/>
                    <a:pt x="44" y="15"/>
                    <a:pt x="43" y="13"/>
                  </a:cubicBezTo>
                  <a:cubicBezTo>
                    <a:pt x="42" y="12"/>
                    <a:pt x="39" y="7"/>
                    <a:pt x="35" y="0"/>
                  </a:cubicBezTo>
                  <a:cubicBezTo>
                    <a:pt x="27" y="1"/>
                    <a:pt x="0" y="2"/>
                    <a:pt x="0" y="10"/>
                  </a:cubicBezTo>
                  <a:cubicBezTo>
                    <a:pt x="0" y="19"/>
                    <a:pt x="39" y="20"/>
                    <a:pt x="48" y="20"/>
                  </a:cubicBezTo>
                  <a:cubicBezTo>
                    <a:pt x="57" y="20"/>
                    <a:pt x="96" y="19"/>
                    <a:pt x="96" y="10"/>
                  </a:cubicBezTo>
                  <a:cubicBezTo>
                    <a:pt x="96" y="2"/>
                    <a:pt x="69" y="1"/>
                    <a:pt x="6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7" name="Freeform 86"/>
          <p:cNvSpPr>
            <a:spLocks noEditPoints="1"/>
          </p:cNvSpPr>
          <p:nvPr/>
        </p:nvSpPr>
        <p:spPr bwMode="auto">
          <a:xfrm>
            <a:off x="8033477" y="3352066"/>
            <a:ext cx="269875" cy="358775"/>
          </a:xfrm>
          <a:custGeom>
            <a:avLst/>
            <a:gdLst>
              <a:gd name="T0" fmla="*/ 66 w 72"/>
              <a:gd name="T1" fmla="*/ 35 h 95"/>
              <a:gd name="T2" fmla="*/ 61 w 72"/>
              <a:gd name="T3" fmla="*/ 35 h 95"/>
              <a:gd name="T4" fmla="*/ 44 w 72"/>
              <a:gd name="T5" fmla="*/ 16 h 95"/>
              <a:gd name="T6" fmla="*/ 46 w 72"/>
              <a:gd name="T7" fmla="*/ 7 h 95"/>
              <a:gd name="T8" fmla="*/ 47 w 72"/>
              <a:gd name="T9" fmla="*/ 5 h 95"/>
              <a:gd name="T10" fmla="*/ 49 w 72"/>
              <a:gd name="T11" fmla="*/ 5 h 95"/>
              <a:gd name="T12" fmla="*/ 65 w 72"/>
              <a:gd name="T13" fmla="*/ 11 h 95"/>
              <a:gd name="T14" fmla="*/ 68 w 72"/>
              <a:gd name="T15" fmla="*/ 10 h 95"/>
              <a:gd name="T16" fmla="*/ 67 w 72"/>
              <a:gd name="T17" fmla="*/ 7 h 95"/>
              <a:gd name="T18" fmla="*/ 50 w 72"/>
              <a:gd name="T19" fmla="*/ 1 h 95"/>
              <a:gd name="T20" fmla="*/ 45 w 72"/>
              <a:gd name="T21" fmla="*/ 2 h 95"/>
              <a:gd name="T22" fmla="*/ 42 w 72"/>
              <a:gd name="T23" fmla="*/ 6 h 95"/>
              <a:gd name="T24" fmla="*/ 40 w 72"/>
              <a:gd name="T25" fmla="*/ 15 h 95"/>
              <a:gd name="T26" fmla="*/ 36 w 72"/>
              <a:gd name="T27" fmla="*/ 15 h 95"/>
              <a:gd name="T28" fmla="*/ 11 w 72"/>
              <a:gd name="T29" fmla="*/ 35 h 95"/>
              <a:gd name="T30" fmla="*/ 6 w 72"/>
              <a:gd name="T31" fmla="*/ 35 h 95"/>
              <a:gd name="T32" fmla="*/ 0 w 72"/>
              <a:gd name="T33" fmla="*/ 41 h 95"/>
              <a:gd name="T34" fmla="*/ 6 w 72"/>
              <a:gd name="T35" fmla="*/ 47 h 95"/>
              <a:gd name="T36" fmla="*/ 11 w 72"/>
              <a:gd name="T37" fmla="*/ 47 h 95"/>
              <a:gd name="T38" fmla="*/ 13 w 72"/>
              <a:gd name="T39" fmla="*/ 61 h 95"/>
              <a:gd name="T40" fmla="*/ 18 w 72"/>
              <a:gd name="T41" fmla="*/ 93 h 95"/>
              <a:gd name="T42" fmla="*/ 20 w 72"/>
              <a:gd name="T43" fmla="*/ 95 h 95"/>
              <a:gd name="T44" fmla="*/ 52 w 72"/>
              <a:gd name="T45" fmla="*/ 95 h 95"/>
              <a:gd name="T46" fmla="*/ 54 w 72"/>
              <a:gd name="T47" fmla="*/ 93 h 95"/>
              <a:gd name="T48" fmla="*/ 59 w 72"/>
              <a:gd name="T49" fmla="*/ 61 h 95"/>
              <a:gd name="T50" fmla="*/ 61 w 72"/>
              <a:gd name="T51" fmla="*/ 47 h 95"/>
              <a:gd name="T52" fmla="*/ 66 w 72"/>
              <a:gd name="T53" fmla="*/ 47 h 95"/>
              <a:gd name="T54" fmla="*/ 72 w 72"/>
              <a:gd name="T55" fmla="*/ 41 h 95"/>
              <a:gd name="T56" fmla="*/ 66 w 72"/>
              <a:gd name="T57" fmla="*/ 35 h 95"/>
              <a:gd name="T58" fmla="*/ 43 w 72"/>
              <a:gd name="T59" fmla="*/ 20 h 95"/>
              <a:gd name="T60" fmla="*/ 57 w 72"/>
              <a:gd name="T61" fmla="*/ 35 h 95"/>
              <a:gd name="T62" fmla="*/ 40 w 72"/>
              <a:gd name="T63" fmla="*/ 35 h 95"/>
              <a:gd name="T64" fmla="*/ 43 w 72"/>
              <a:gd name="T65" fmla="*/ 20 h 95"/>
              <a:gd name="T66" fmla="*/ 36 w 72"/>
              <a:gd name="T67" fmla="*/ 19 h 95"/>
              <a:gd name="T68" fmla="*/ 39 w 72"/>
              <a:gd name="T69" fmla="*/ 19 h 95"/>
              <a:gd name="T70" fmla="*/ 36 w 72"/>
              <a:gd name="T71" fmla="*/ 35 h 95"/>
              <a:gd name="T72" fmla="*/ 15 w 72"/>
              <a:gd name="T73" fmla="*/ 35 h 95"/>
              <a:gd name="T74" fmla="*/ 36 w 72"/>
              <a:gd name="T75" fmla="*/ 19 h 95"/>
              <a:gd name="T76" fmla="*/ 30 w 72"/>
              <a:gd name="T77" fmla="*/ 59 h 95"/>
              <a:gd name="T78" fmla="*/ 17 w 72"/>
              <a:gd name="T79" fmla="*/ 59 h 95"/>
              <a:gd name="T80" fmla="*/ 15 w 72"/>
              <a:gd name="T81" fmla="*/ 47 h 95"/>
              <a:gd name="T82" fmla="*/ 33 w 72"/>
              <a:gd name="T83" fmla="*/ 47 h 95"/>
              <a:gd name="T84" fmla="*/ 30 w 72"/>
              <a:gd name="T85" fmla="*/ 59 h 95"/>
              <a:gd name="T86" fmla="*/ 55 w 72"/>
              <a:gd name="T87" fmla="*/ 59 h 95"/>
              <a:gd name="T88" fmla="*/ 34 w 72"/>
              <a:gd name="T89" fmla="*/ 59 h 95"/>
              <a:gd name="T90" fmla="*/ 37 w 72"/>
              <a:gd name="T91" fmla="*/ 47 h 95"/>
              <a:gd name="T92" fmla="*/ 57 w 72"/>
              <a:gd name="T93" fmla="*/ 47 h 95"/>
              <a:gd name="T94" fmla="*/ 55 w 72"/>
              <a:gd name="T95" fmla="*/ 59 h 95"/>
              <a:gd name="T96" fmla="*/ 66 w 72"/>
              <a:gd name="T97" fmla="*/ 43 h 95"/>
              <a:gd name="T98" fmla="*/ 6 w 72"/>
              <a:gd name="T99" fmla="*/ 43 h 95"/>
              <a:gd name="T100" fmla="*/ 4 w 72"/>
              <a:gd name="T101" fmla="*/ 41 h 95"/>
              <a:gd name="T102" fmla="*/ 6 w 72"/>
              <a:gd name="T103" fmla="*/ 39 h 95"/>
              <a:gd name="T104" fmla="*/ 66 w 72"/>
              <a:gd name="T105" fmla="*/ 39 h 95"/>
              <a:gd name="T106" fmla="*/ 68 w 72"/>
              <a:gd name="T107" fmla="*/ 41 h 95"/>
              <a:gd name="T108" fmla="*/ 66 w 72"/>
              <a:gd name="T109" fmla="*/ 4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95">
                <a:moveTo>
                  <a:pt x="66" y="35"/>
                </a:moveTo>
                <a:cubicBezTo>
                  <a:pt x="61" y="35"/>
                  <a:pt x="61" y="35"/>
                  <a:pt x="61" y="35"/>
                </a:cubicBezTo>
                <a:cubicBezTo>
                  <a:pt x="59" y="26"/>
                  <a:pt x="53" y="19"/>
                  <a:pt x="44" y="16"/>
                </a:cubicBezTo>
                <a:cubicBezTo>
                  <a:pt x="46" y="7"/>
                  <a:pt x="46" y="7"/>
                  <a:pt x="46" y="7"/>
                </a:cubicBezTo>
                <a:cubicBezTo>
                  <a:pt x="46" y="6"/>
                  <a:pt x="46" y="6"/>
                  <a:pt x="47" y="5"/>
                </a:cubicBezTo>
                <a:cubicBezTo>
                  <a:pt x="47" y="5"/>
                  <a:pt x="48" y="5"/>
                  <a:pt x="49" y="5"/>
                </a:cubicBezTo>
                <a:cubicBezTo>
                  <a:pt x="65" y="11"/>
                  <a:pt x="65" y="11"/>
                  <a:pt x="65" y="11"/>
                </a:cubicBezTo>
                <a:cubicBezTo>
                  <a:pt x="66" y="11"/>
                  <a:pt x="68" y="11"/>
                  <a:pt x="68" y="10"/>
                </a:cubicBezTo>
                <a:cubicBezTo>
                  <a:pt x="68" y="9"/>
                  <a:pt x="68" y="8"/>
                  <a:pt x="67" y="7"/>
                </a:cubicBezTo>
                <a:cubicBezTo>
                  <a:pt x="50" y="1"/>
                  <a:pt x="50" y="1"/>
                  <a:pt x="50" y="1"/>
                </a:cubicBezTo>
                <a:cubicBezTo>
                  <a:pt x="48" y="0"/>
                  <a:pt x="46" y="1"/>
                  <a:pt x="45" y="2"/>
                </a:cubicBezTo>
                <a:cubicBezTo>
                  <a:pt x="43" y="3"/>
                  <a:pt x="42" y="5"/>
                  <a:pt x="42" y="6"/>
                </a:cubicBezTo>
                <a:cubicBezTo>
                  <a:pt x="40" y="15"/>
                  <a:pt x="40" y="15"/>
                  <a:pt x="40" y="15"/>
                </a:cubicBezTo>
                <a:cubicBezTo>
                  <a:pt x="39" y="15"/>
                  <a:pt x="37" y="15"/>
                  <a:pt x="36" y="15"/>
                </a:cubicBezTo>
                <a:cubicBezTo>
                  <a:pt x="24" y="15"/>
                  <a:pt x="13" y="24"/>
                  <a:pt x="11" y="35"/>
                </a:cubicBezTo>
                <a:cubicBezTo>
                  <a:pt x="6" y="35"/>
                  <a:pt x="6" y="35"/>
                  <a:pt x="6" y="35"/>
                </a:cubicBezTo>
                <a:cubicBezTo>
                  <a:pt x="3" y="35"/>
                  <a:pt x="0" y="38"/>
                  <a:pt x="0" y="41"/>
                </a:cubicBezTo>
                <a:cubicBezTo>
                  <a:pt x="0" y="44"/>
                  <a:pt x="3" y="47"/>
                  <a:pt x="6" y="47"/>
                </a:cubicBezTo>
                <a:cubicBezTo>
                  <a:pt x="11" y="47"/>
                  <a:pt x="11" y="47"/>
                  <a:pt x="11" y="47"/>
                </a:cubicBezTo>
                <a:cubicBezTo>
                  <a:pt x="13" y="61"/>
                  <a:pt x="13" y="61"/>
                  <a:pt x="13" y="61"/>
                </a:cubicBezTo>
                <a:cubicBezTo>
                  <a:pt x="18" y="93"/>
                  <a:pt x="18" y="93"/>
                  <a:pt x="18" y="93"/>
                </a:cubicBezTo>
                <a:cubicBezTo>
                  <a:pt x="18" y="94"/>
                  <a:pt x="19" y="95"/>
                  <a:pt x="20" y="95"/>
                </a:cubicBezTo>
                <a:cubicBezTo>
                  <a:pt x="52" y="95"/>
                  <a:pt x="52" y="95"/>
                  <a:pt x="52" y="95"/>
                </a:cubicBezTo>
                <a:cubicBezTo>
                  <a:pt x="53" y="95"/>
                  <a:pt x="54" y="94"/>
                  <a:pt x="54" y="93"/>
                </a:cubicBezTo>
                <a:cubicBezTo>
                  <a:pt x="59" y="61"/>
                  <a:pt x="59" y="61"/>
                  <a:pt x="59" y="61"/>
                </a:cubicBezTo>
                <a:cubicBezTo>
                  <a:pt x="61" y="47"/>
                  <a:pt x="61" y="47"/>
                  <a:pt x="61" y="47"/>
                </a:cubicBezTo>
                <a:cubicBezTo>
                  <a:pt x="66" y="47"/>
                  <a:pt x="66" y="47"/>
                  <a:pt x="66" y="47"/>
                </a:cubicBezTo>
                <a:cubicBezTo>
                  <a:pt x="69" y="47"/>
                  <a:pt x="72" y="44"/>
                  <a:pt x="72" y="41"/>
                </a:cubicBezTo>
                <a:cubicBezTo>
                  <a:pt x="72" y="38"/>
                  <a:pt x="69" y="35"/>
                  <a:pt x="66" y="35"/>
                </a:cubicBezTo>
                <a:close/>
                <a:moveTo>
                  <a:pt x="43" y="20"/>
                </a:moveTo>
                <a:cubicBezTo>
                  <a:pt x="50" y="23"/>
                  <a:pt x="55" y="28"/>
                  <a:pt x="57" y="35"/>
                </a:cubicBezTo>
                <a:cubicBezTo>
                  <a:pt x="40" y="35"/>
                  <a:pt x="40" y="35"/>
                  <a:pt x="40" y="35"/>
                </a:cubicBezTo>
                <a:lnTo>
                  <a:pt x="43" y="20"/>
                </a:lnTo>
                <a:close/>
                <a:moveTo>
                  <a:pt x="36" y="19"/>
                </a:moveTo>
                <a:cubicBezTo>
                  <a:pt x="37" y="19"/>
                  <a:pt x="38" y="19"/>
                  <a:pt x="39" y="19"/>
                </a:cubicBezTo>
                <a:cubicBezTo>
                  <a:pt x="36" y="35"/>
                  <a:pt x="36" y="35"/>
                  <a:pt x="36" y="35"/>
                </a:cubicBezTo>
                <a:cubicBezTo>
                  <a:pt x="15" y="35"/>
                  <a:pt x="15" y="35"/>
                  <a:pt x="15" y="35"/>
                </a:cubicBezTo>
                <a:cubicBezTo>
                  <a:pt x="17" y="26"/>
                  <a:pt x="26" y="19"/>
                  <a:pt x="36" y="19"/>
                </a:cubicBezTo>
                <a:close/>
                <a:moveTo>
                  <a:pt x="30" y="59"/>
                </a:moveTo>
                <a:cubicBezTo>
                  <a:pt x="17" y="59"/>
                  <a:pt x="17" y="59"/>
                  <a:pt x="17" y="59"/>
                </a:cubicBezTo>
                <a:cubicBezTo>
                  <a:pt x="15" y="47"/>
                  <a:pt x="15" y="47"/>
                  <a:pt x="15" y="47"/>
                </a:cubicBezTo>
                <a:cubicBezTo>
                  <a:pt x="33" y="47"/>
                  <a:pt x="33" y="47"/>
                  <a:pt x="33" y="47"/>
                </a:cubicBezTo>
                <a:lnTo>
                  <a:pt x="30" y="59"/>
                </a:lnTo>
                <a:close/>
                <a:moveTo>
                  <a:pt x="55" y="59"/>
                </a:moveTo>
                <a:cubicBezTo>
                  <a:pt x="34" y="59"/>
                  <a:pt x="34" y="59"/>
                  <a:pt x="34" y="59"/>
                </a:cubicBezTo>
                <a:cubicBezTo>
                  <a:pt x="37" y="47"/>
                  <a:pt x="37" y="47"/>
                  <a:pt x="37" y="47"/>
                </a:cubicBezTo>
                <a:cubicBezTo>
                  <a:pt x="57" y="47"/>
                  <a:pt x="57" y="47"/>
                  <a:pt x="57" y="47"/>
                </a:cubicBezTo>
                <a:lnTo>
                  <a:pt x="55" y="59"/>
                </a:lnTo>
                <a:close/>
                <a:moveTo>
                  <a:pt x="66" y="43"/>
                </a:moveTo>
                <a:cubicBezTo>
                  <a:pt x="6" y="43"/>
                  <a:pt x="6" y="43"/>
                  <a:pt x="6" y="43"/>
                </a:cubicBezTo>
                <a:cubicBezTo>
                  <a:pt x="5" y="43"/>
                  <a:pt x="4" y="42"/>
                  <a:pt x="4" y="41"/>
                </a:cubicBezTo>
                <a:cubicBezTo>
                  <a:pt x="4" y="40"/>
                  <a:pt x="5" y="39"/>
                  <a:pt x="6" y="39"/>
                </a:cubicBezTo>
                <a:cubicBezTo>
                  <a:pt x="66" y="39"/>
                  <a:pt x="66" y="39"/>
                  <a:pt x="66" y="39"/>
                </a:cubicBezTo>
                <a:cubicBezTo>
                  <a:pt x="67" y="39"/>
                  <a:pt x="68" y="40"/>
                  <a:pt x="68" y="41"/>
                </a:cubicBezTo>
                <a:cubicBezTo>
                  <a:pt x="68" y="42"/>
                  <a:pt x="67" y="43"/>
                  <a:pt x="66" y="4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8" name="Group 87"/>
          <p:cNvGrpSpPr/>
          <p:nvPr/>
        </p:nvGrpSpPr>
        <p:grpSpPr>
          <a:xfrm>
            <a:off x="7532221" y="4680068"/>
            <a:ext cx="363538" cy="358776"/>
            <a:chOff x="6276975" y="2527300"/>
            <a:chExt cx="363538" cy="358776"/>
          </a:xfrm>
          <a:solidFill>
            <a:schemeClr val="bg1"/>
          </a:solidFill>
        </p:grpSpPr>
        <p:sp>
          <p:nvSpPr>
            <p:cNvPr id="89" name="Freeform 88"/>
            <p:cNvSpPr>
              <a:spLocks/>
            </p:cNvSpPr>
            <p:nvPr/>
          </p:nvSpPr>
          <p:spPr bwMode="auto">
            <a:xfrm>
              <a:off x="6497638" y="2562225"/>
              <a:ext cx="106363" cy="93663"/>
            </a:xfrm>
            <a:custGeom>
              <a:avLst/>
              <a:gdLst>
                <a:gd name="T0" fmla="*/ 14 w 28"/>
                <a:gd name="T1" fmla="*/ 25 h 25"/>
                <a:gd name="T2" fmla="*/ 15 w 28"/>
                <a:gd name="T3" fmla="*/ 25 h 25"/>
                <a:gd name="T4" fmla="*/ 28 w 28"/>
                <a:gd name="T5" fmla="*/ 8 h 25"/>
                <a:gd name="T6" fmla="*/ 20 w 28"/>
                <a:gd name="T7" fmla="*/ 0 h 25"/>
                <a:gd name="T8" fmla="*/ 14 w 28"/>
                <a:gd name="T9" fmla="*/ 3 h 25"/>
                <a:gd name="T10" fmla="*/ 8 w 28"/>
                <a:gd name="T11" fmla="*/ 0 h 25"/>
                <a:gd name="T12" fmla="*/ 0 w 28"/>
                <a:gd name="T13" fmla="*/ 8 h 25"/>
                <a:gd name="T14" fmla="*/ 13 w 28"/>
                <a:gd name="T15" fmla="*/ 25 h 25"/>
                <a:gd name="T16" fmla="*/ 14 w 28"/>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5">
                  <a:moveTo>
                    <a:pt x="14" y="25"/>
                  </a:moveTo>
                  <a:cubicBezTo>
                    <a:pt x="15" y="25"/>
                    <a:pt x="15" y="25"/>
                    <a:pt x="15" y="25"/>
                  </a:cubicBezTo>
                  <a:cubicBezTo>
                    <a:pt x="17" y="24"/>
                    <a:pt x="28" y="16"/>
                    <a:pt x="28" y="8"/>
                  </a:cubicBezTo>
                  <a:cubicBezTo>
                    <a:pt x="28" y="3"/>
                    <a:pt x="24" y="0"/>
                    <a:pt x="20" y="0"/>
                  </a:cubicBezTo>
                  <a:cubicBezTo>
                    <a:pt x="18" y="0"/>
                    <a:pt x="16" y="1"/>
                    <a:pt x="14" y="3"/>
                  </a:cubicBezTo>
                  <a:cubicBezTo>
                    <a:pt x="12" y="1"/>
                    <a:pt x="10" y="0"/>
                    <a:pt x="8" y="0"/>
                  </a:cubicBezTo>
                  <a:cubicBezTo>
                    <a:pt x="4" y="0"/>
                    <a:pt x="0" y="3"/>
                    <a:pt x="0" y="8"/>
                  </a:cubicBezTo>
                  <a:cubicBezTo>
                    <a:pt x="0" y="16"/>
                    <a:pt x="12" y="24"/>
                    <a:pt x="13" y="25"/>
                  </a:cubicBezTo>
                  <a:cubicBezTo>
                    <a:pt x="13" y="25"/>
                    <a:pt x="14" y="25"/>
                    <a:pt x="1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89"/>
            <p:cNvSpPr>
              <a:spLocks/>
            </p:cNvSpPr>
            <p:nvPr/>
          </p:nvSpPr>
          <p:spPr bwMode="auto">
            <a:xfrm>
              <a:off x="6403975" y="2527300"/>
              <a:ext cx="74613" cy="68263"/>
            </a:xfrm>
            <a:custGeom>
              <a:avLst/>
              <a:gdLst>
                <a:gd name="T0" fmla="*/ 14 w 20"/>
                <a:gd name="T1" fmla="*/ 18 h 18"/>
                <a:gd name="T2" fmla="*/ 15 w 20"/>
                <a:gd name="T3" fmla="*/ 18 h 18"/>
                <a:gd name="T4" fmla="*/ 16 w 20"/>
                <a:gd name="T5" fmla="*/ 17 h 18"/>
                <a:gd name="T6" fmla="*/ 18 w 20"/>
                <a:gd name="T7" fmla="*/ 3 h 18"/>
                <a:gd name="T8" fmla="*/ 13 w 20"/>
                <a:gd name="T9" fmla="*/ 0 h 18"/>
                <a:gd name="T10" fmla="*/ 8 w 20"/>
                <a:gd name="T11" fmla="*/ 2 h 18"/>
                <a:gd name="T12" fmla="*/ 8 w 20"/>
                <a:gd name="T13" fmla="*/ 4 h 18"/>
                <a:gd name="T14" fmla="*/ 6 w 20"/>
                <a:gd name="T15" fmla="*/ 4 h 18"/>
                <a:gd name="T16" fmla="*/ 2 w 20"/>
                <a:gd name="T17" fmla="*/ 7 h 18"/>
                <a:gd name="T18" fmla="*/ 2 w 20"/>
                <a:gd name="T19" fmla="*/ 13 h 18"/>
                <a:gd name="T20" fmla="*/ 14 w 20"/>
                <a:gd name="T2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18">
                  <a:moveTo>
                    <a:pt x="14" y="18"/>
                  </a:moveTo>
                  <a:cubicBezTo>
                    <a:pt x="15" y="18"/>
                    <a:pt x="15" y="18"/>
                    <a:pt x="15" y="18"/>
                  </a:cubicBezTo>
                  <a:cubicBezTo>
                    <a:pt x="15" y="18"/>
                    <a:pt x="16" y="18"/>
                    <a:pt x="16" y="17"/>
                  </a:cubicBezTo>
                  <a:cubicBezTo>
                    <a:pt x="17" y="16"/>
                    <a:pt x="20" y="8"/>
                    <a:pt x="18" y="3"/>
                  </a:cubicBezTo>
                  <a:cubicBezTo>
                    <a:pt x="17" y="1"/>
                    <a:pt x="15" y="0"/>
                    <a:pt x="13" y="0"/>
                  </a:cubicBezTo>
                  <a:cubicBezTo>
                    <a:pt x="11" y="0"/>
                    <a:pt x="9" y="1"/>
                    <a:pt x="8" y="2"/>
                  </a:cubicBezTo>
                  <a:cubicBezTo>
                    <a:pt x="8" y="3"/>
                    <a:pt x="8" y="4"/>
                    <a:pt x="8" y="4"/>
                  </a:cubicBezTo>
                  <a:cubicBezTo>
                    <a:pt x="7" y="4"/>
                    <a:pt x="7" y="4"/>
                    <a:pt x="6" y="4"/>
                  </a:cubicBezTo>
                  <a:cubicBezTo>
                    <a:pt x="4" y="4"/>
                    <a:pt x="2" y="5"/>
                    <a:pt x="2" y="7"/>
                  </a:cubicBezTo>
                  <a:cubicBezTo>
                    <a:pt x="0" y="9"/>
                    <a:pt x="0" y="11"/>
                    <a:pt x="2" y="13"/>
                  </a:cubicBezTo>
                  <a:cubicBezTo>
                    <a:pt x="4" y="17"/>
                    <a:pt x="13" y="18"/>
                    <a:pt x="14"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90"/>
            <p:cNvSpPr>
              <a:spLocks/>
            </p:cNvSpPr>
            <p:nvPr/>
          </p:nvSpPr>
          <p:spPr bwMode="auto">
            <a:xfrm>
              <a:off x="6532563" y="2660650"/>
              <a:ext cx="107950" cy="101600"/>
            </a:xfrm>
            <a:custGeom>
              <a:avLst/>
              <a:gdLst>
                <a:gd name="T0" fmla="*/ 27 w 29"/>
                <a:gd name="T1" fmla="*/ 14 h 27"/>
                <a:gd name="T2" fmla="*/ 19 w 29"/>
                <a:gd name="T3" fmla="*/ 10 h 27"/>
                <a:gd name="T4" fmla="*/ 18 w 29"/>
                <a:gd name="T5" fmla="*/ 5 h 27"/>
                <a:gd name="T6" fmla="*/ 5 w 29"/>
                <a:gd name="T7" fmla="*/ 4 h 27"/>
                <a:gd name="T8" fmla="*/ 3 w 29"/>
                <a:gd name="T9" fmla="*/ 25 h 27"/>
                <a:gd name="T10" fmla="*/ 4 w 29"/>
                <a:gd name="T11" fmla="*/ 26 h 27"/>
                <a:gd name="T12" fmla="*/ 13 w 29"/>
                <a:gd name="T13" fmla="*/ 27 h 27"/>
                <a:gd name="T14" fmla="*/ 25 w 29"/>
                <a:gd name="T15" fmla="*/ 23 h 27"/>
                <a:gd name="T16" fmla="*/ 27 w 29"/>
                <a:gd name="T17"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7">
                  <a:moveTo>
                    <a:pt x="27" y="14"/>
                  </a:moveTo>
                  <a:cubicBezTo>
                    <a:pt x="26" y="11"/>
                    <a:pt x="23" y="9"/>
                    <a:pt x="19" y="10"/>
                  </a:cubicBezTo>
                  <a:cubicBezTo>
                    <a:pt x="19" y="8"/>
                    <a:pt x="19" y="6"/>
                    <a:pt x="18" y="5"/>
                  </a:cubicBezTo>
                  <a:cubicBezTo>
                    <a:pt x="16" y="0"/>
                    <a:pt x="9" y="0"/>
                    <a:pt x="5" y="4"/>
                  </a:cubicBezTo>
                  <a:cubicBezTo>
                    <a:pt x="0" y="9"/>
                    <a:pt x="2" y="23"/>
                    <a:pt x="3" y="25"/>
                  </a:cubicBezTo>
                  <a:cubicBezTo>
                    <a:pt x="3" y="25"/>
                    <a:pt x="3" y="26"/>
                    <a:pt x="4" y="26"/>
                  </a:cubicBezTo>
                  <a:cubicBezTo>
                    <a:pt x="4" y="26"/>
                    <a:pt x="8" y="27"/>
                    <a:pt x="13" y="27"/>
                  </a:cubicBezTo>
                  <a:cubicBezTo>
                    <a:pt x="19" y="27"/>
                    <a:pt x="23" y="26"/>
                    <a:pt x="25" y="23"/>
                  </a:cubicBezTo>
                  <a:cubicBezTo>
                    <a:pt x="28" y="21"/>
                    <a:pt x="29" y="17"/>
                    <a:pt x="2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91"/>
            <p:cNvSpPr>
              <a:spLocks/>
            </p:cNvSpPr>
            <p:nvPr/>
          </p:nvSpPr>
          <p:spPr bwMode="auto">
            <a:xfrm>
              <a:off x="6276975" y="2611438"/>
              <a:ext cx="209550" cy="274638"/>
            </a:xfrm>
            <a:custGeom>
              <a:avLst/>
              <a:gdLst>
                <a:gd name="T0" fmla="*/ 53 w 56"/>
                <a:gd name="T1" fmla="*/ 0 h 73"/>
                <a:gd name="T2" fmla="*/ 17 w 56"/>
                <a:gd name="T3" fmla="*/ 14 h 73"/>
                <a:gd name="T4" fmla="*/ 16 w 56"/>
                <a:gd name="T5" fmla="*/ 16 h 73"/>
                <a:gd name="T6" fmla="*/ 16 w 56"/>
                <a:gd name="T7" fmla="*/ 28 h 73"/>
                <a:gd name="T8" fmla="*/ 16 w 56"/>
                <a:gd name="T9" fmla="*/ 54 h 73"/>
                <a:gd name="T10" fmla="*/ 11 w 56"/>
                <a:gd name="T11" fmla="*/ 54 h 73"/>
                <a:gd name="T12" fmla="*/ 0 w 56"/>
                <a:gd name="T13" fmla="*/ 64 h 73"/>
                <a:gd name="T14" fmla="*/ 10 w 56"/>
                <a:gd name="T15" fmla="*/ 73 h 73"/>
                <a:gd name="T16" fmla="*/ 20 w 56"/>
                <a:gd name="T17" fmla="*/ 62 h 73"/>
                <a:gd name="T18" fmla="*/ 20 w 56"/>
                <a:gd name="T19" fmla="*/ 29 h 73"/>
                <a:gd name="T20" fmla="*/ 52 w 56"/>
                <a:gd name="T21" fmla="*/ 16 h 73"/>
                <a:gd name="T22" fmla="*/ 52 w 56"/>
                <a:gd name="T23" fmla="*/ 38 h 73"/>
                <a:gd name="T24" fmla="*/ 45 w 56"/>
                <a:gd name="T25" fmla="*/ 38 h 73"/>
                <a:gd name="T26" fmla="*/ 34 w 56"/>
                <a:gd name="T27" fmla="*/ 49 h 73"/>
                <a:gd name="T28" fmla="*/ 45 w 56"/>
                <a:gd name="T29" fmla="*/ 61 h 73"/>
                <a:gd name="T30" fmla="*/ 56 w 56"/>
                <a:gd name="T31" fmla="*/ 50 h 73"/>
                <a:gd name="T32" fmla="*/ 56 w 56"/>
                <a:gd name="T33" fmla="*/ 2 h 73"/>
                <a:gd name="T34" fmla="*/ 55 w 56"/>
                <a:gd name="T35" fmla="*/ 0 h 73"/>
                <a:gd name="T36" fmla="*/ 53 w 56"/>
                <a:gd name="T3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 h="73">
                  <a:moveTo>
                    <a:pt x="53" y="0"/>
                  </a:moveTo>
                  <a:cubicBezTo>
                    <a:pt x="17" y="14"/>
                    <a:pt x="17" y="14"/>
                    <a:pt x="17" y="14"/>
                  </a:cubicBezTo>
                  <a:cubicBezTo>
                    <a:pt x="17" y="14"/>
                    <a:pt x="16" y="15"/>
                    <a:pt x="16" y="16"/>
                  </a:cubicBezTo>
                  <a:cubicBezTo>
                    <a:pt x="16" y="28"/>
                    <a:pt x="16" y="28"/>
                    <a:pt x="16" y="28"/>
                  </a:cubicBezTo>
                  <a:cubicBezTo>
                    <a:pt x="16" y="54"/>
                    <a:pt x="16" y="54"/>
                    <a:pt x="16" y="54"/>
                  </a:cubicBezTo>
                  <a:cubicBezTo>
                    <a:pt x="11" y="54"/>
                    <a:pt x="11" y="54"/>
                    <a:pt x="11" y="54"/>
                  </a:cubicBezTo>
                  <a:cubicBezTo>
                    <a:pt x="4" y="54"/>
                    <a:pt x="0" y="58"/>
                    <a:pt x="0" y="64"/>
                  </a:cubicBezTo>
                  <a:cubicBezTo>
                    <a:pt x="0" y="70"/>
                    <a:pt x="4" y="73"/>
                    <a:pt x="10" y="73"/>
                  </a:cubicBezTo>
                  <a:cubicBezTo>
                    <a:pt x="16" y="73"/>
                    <a:pt x="20" y="67"/>
                    <a:pt x="20" y="62"/>
                  </a:cubicBezTo>
                  <a:cubicBezTo>
                    <a:pt x="20" y="29"/>
                    <a:pt x="20" y="29"/>
                    <a:pt x="20" y="29"/>
                  </a:cubicBezTo>
                  <a:cubicBezTo>
                    <a:pt x="52" y="16"/>
                    <a:pt x="52" y="16"/>
                    <a:pt x="52" y="16"/>
                  </a:cubicBezTo>
                  <a:cubicBezTo>
                    <a:pt x="52" y="38"/>
                    <a:pt x="52" y="38"/>
                    <a:pt x="52" y="38"/>
                  </a:cubicBezTo>
                  <a:cubicBezTo>
                    <a:pt x="45" y="38"/>
                    <a:pt x="45" y="38"/>
                    <a:pt x="45" y="38"/>
                  </a:cubicBezTo>
                  <a:cubicBezTo>
                    <a:pt x="39" y="38"/>
                    <a:pt x="34" y="43"/>
                    <a:pt x="34" y="49"/>
                  </a:cubicBezTo>
                  <a:cubicBezTo>
                    <a:pt x="34" y="56"/>
                    <a:pt x="39" y="61"/>
                    <a:pt x="45" y="61"/>
                  </a:cubicBezTo>
                  <a:cubicBezTo>
                    <a:pt x="51" y="61"/>
                    <a:pt x="56" y="56"/>
                    <a:pt x="56" y="50"/>
                  </a:cubicBezTo>
                  <a:cubicBezTo>
                    <a:pt x="56" y="2"/>
                    <a:pt x="56" y="2"/>
                    <a:pt x="56" y="2"/>
                  </a:cubicBezTo>
                  <a:cubicBezTo>
                    <a:pt x="56" y="1"/>
                    <a:pt x="56" y="1"/>
                    <a:pt x="55" y="0"/>
                  </a:cubicBezTo>
                  <a:cubicBezTo>
                    <a:pt x="55" y="0"/>
                    <a:pt x="54" y="0"/>
                    <a:pt x="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 name="TextBox 1">
            <a:extLst>
              <a:ext uri="{FF2B5EF4-FFF2-40B4-BE49-F238E27FC236}">
                <a16:creationId xmlns:a16="http://schemas.microsoft.com/office/drawing/2014/main" id="{9934E5BB-211F-22C1-800C-8D85F448C535}"/>
              </a:ext>
            </a:extLst>
          </p:cNvPr>
          <p:cNvSpPr txBox="1"/>
          <p:nvPr/>
        </p:nvSpPr>
        <p:spPr>
          <a:xfrm>
            <a:off x="1476233" y="1897324"/>
            <a:ext cx="2524730" cy="215444"/>
          </a:xfrm>
          <a:prstGeom prst="rect">
            <a:avLst/>
          </a:prstGeom>
          <a:noFill/>
        </p:spPr>
        <p:txBody>
          <a:bodyPr wrap="none" lIns="0" tIns="0" rIns="0" bIns="0" rtlCol="0">
            <a:spAutoFit/>
          </a:bodyPr>
          <a:lstStyle/>
          <a:p>
            <a:pPr algn="r"/>
            <a:r>
              <a:rPr lang="en-US" sz="1400" dirty="0">
                <a:solidFill>
                  <a:srgbClr val="32425C"/>
                </a:solidFill>
                <a:latin typeface="+mj-lt"/>
              </a:rPr>
              <a:t>Career Progression Difference</a:t>
            </a:r>
          </a:p>
        </p:txBody>
      </p:sp>
      <p:sp>
        <p:nvSpPr>
          <p:cNvPr id="4" name="TextBox 3">
            <a:extLst>
              <a:ext uri="{FF2B5EF4-FFF2-40B4-BE49-F238E27FC236}">
                <a16:creationId xmlns:a16="http://schemas.microsoft.com/office/drawing/2014/main" id="{A53647E3-BC2F-E960-849E-C206E62F9BD9}"/>
              </a:ext>
            </a:extLst>
          </p:cNvPr>
          <p:cNvSpPr txBox="1"/>
          <p:nvPr/>
        </p:nvSpPr>
        <p:spPr>
          <a:xfrm>
            <a:off x="175333" y="3037353"/>
            <a:ext cx="3677482" cy="215444"/>
          </a:xfrm>
          <a:prstGeom prst="rect">
            <a:avLst/>
          </a:prstGeom>
          <a:noFill/>
        </p:spPr>
        <p:txBody>
          <a:bodyPr wrap="none" lIns="0" tIns="0" rIns="0" bIns="0" rtlCol="0">
            <a:spAutoFit/>
          </a:bodyPr>
          <a:lstStyle/>
          <a:p>
            <a:pPr algn="r"/>
            <a:r>
              <a:rPr lang="en-US" sz="1400" dirty="0">
                <a:solidFill>
                  <a:srgbClr val="32425C"/>
                </a:solidFill>
                <a:latin typeface="+mj-lt"/>
              </a:rPr>
              <a:t>Education Levels &amp; Bootstrapping Business </a:t>
            </a:r>
          </a:p>
        </p:txBody>
      </p:sp>
      <p:sp>
        <p:nvSpPr>
          <p:cNvPr id="23" name="TextBox 22">
            <a:extLst>
              <a:ext uri="{FF2B5EF4-FFF2-40B4-BE49-F238E27FC236}">
                <a16:creationId xmlns:a16="http://schemas.microsoft.com/office/drawing/2014/main" id="{EE382ACD-B113-CF61-B0DA-23AD71351412}"/>
              </a:ext>
            </a:extLst>
          </p:cNvPr>
          <p:cNvSpPr txBox="1"/>
          <p:nvPr/>
        </p:nvSpPr>
        <p:spPr>
          <a:xfrm flipH="1">
            <a:off x="452864" y="3328422"/>
            <a:ext cx="3021013" cy="384721"/>
          </a:xfrm>
          <a:prstGeom prst="rect">
            <a:avLst/>
          </a:prstGeom>
          <a:noFill/>
        </p:spPr>
        <p:txBody>
          <a:bodyPr wrap="square" lIns="0" tIns="0" rIns="0" bIns="0" rtlCol="0">
            <a:noAutofit/>
          </a:bodyPr>
          <a:lstStyle/>
          <a:p>
            <a:pPr algn="r">
              <a:lnSpc>
                <a:spcPts val="1500"/>
              </a:lnSpc>
            </a:pPr>
            <a:r>
              <a:rPr lang="en-US" sz="1050" dirty="0">
                <a:cs typeface="Calibri Light" panose="020F0302020204030204" pitchFamily="34" charset="0"/>
              </a:rPr>
              <a:t>Test: Chi Square Test</a:t>
            </a:r>
          </a:p>
          <a:p>
            <a:pPr algn="r">
              <a:lnSpc>
                <a:spcPts val="1500"/>
              </a:lnSpc>
            </a:pPr>
            <a:r>
              <a:rPr lang="en-US" sz="1050" dirty="0">
                <a:cs typeface="Calibri Light" panose="020F0302020204030204" pitchFamily="34" charset="0"/>
              </a:rPr>
              <a:t>Significant association between education levels &amp; intention to start business</a:t>
            </a:r>
          </a:p>
        </p:txBody>
      </p:sp>
      <p:sp>
        <p:nvSpPr>
          <p:cNvPr id="24" name="TextBox 23">
            <a:extLst>
              <a:ext uri="{FF2B5EF4-FFF2-40B4-BE49-F238E27FC236}">
                <a16:creationId xmlns:a16="http://schemas.microsoft.com/office/drawing/2014/main" id="{363AC10E-07B6-C93C-CEA0-10C86B73697F}"/>
              </a:ext>
            </a:extLst>
          </p:cNvPr>
          <p:cNvSpPr txBox="1"/>
          <p:nvPr/>
        </p:nvSpPr>
        <p:spPr>
          <a:xfrm>
            <a:off x="1006005" y="4370419"/>
            <a:ext cx="2789418" cy="430887"/>
          </a:xfrm>
          <a:prstGeom prst="rect">
            <a:avLst/>
          </a:prstGeom>
          <a:noFill/>
        </p:spPr>
        <p:txBody>
          <a:bodyPr wrap="none" lIns="0" tIns="0" rIns="0" bIns="0" rtlCol="0">
            <a:spAutoFit/>
          </a:bodyPr>
          <a:lstStyle/>
          <a:p>
            <a:pPr algn="r"/>
            <a:r>
              <a:rPr lang="en-US" sz="1400" dirty="0">
                <a:solidFill>
                  <a:srgbClr val="32425C"/>
                </a:solidFill>
                <a:latin typeface="+mj-lt"/>
              </a:rPr>
              <a:t>Impact of Coding &amp; Opensource </a:t>
            </a:r>
          </a:p>
          <a:p>
            <a:pPr algn="r"/>
            <a:r>
              <a:rPr lang="en-US" sz="1400" dirty="0">
                <a:solidFill>
                  <a:srgbClr val="32425C"/>
                </a:solidFill>
                <a:latin typeface="+mj-lt"/>
              </a:rPr>
              <a:t>Contribution on Compensation</a:t>
            </a:r>
          </a:p>
        </p:txBody>
      </p:sp>
      <p:sp>
        <p:nvSpPr>
          <p:cNvPr id="25" name="TextBox 24">
            <a:extLst>
              <a:ext uri="{FF2B5EF4-FFF2-40B4-BE49-F238E27FC236}">
                <a16:creationId xmlns:a16="http://schemas.microsoft.com/office/drawing/2014/main" id="{529287D4-3477-5541-F52F-282AEE1CE81E}"/>
              </a:ext>
            </a:extLst>
          </p:cNvPr>
          <p:cNvSpPr txBox="1"/>
          <p:nvPr/>
        </p:nvSpPr>
        <p:spPr>
          <a:xfrm flipH="1">
            <a:off x="669727" y="4873237"/>
            <a:ext cx="2985119" cy="384721"/>
          </a:xfrm>
          <a:prstGeom prst="rect">
            <a:avLst/>
          </a:prstGeom>
          <a:noFill/>
        </p:spPr>
        <p:txBody>
          <a:bodyPr wrap="square" lIns="0" tIns="0" rIns="0" bIns="0" rtlCol="0">
            <a:noAutofit/>
          </a:bodyPr>
          <a:lstStyle/>
          <a:p>
            <a:pPr algn="r">
              <a:lnSpc>
                <a:spcPts val="1500"/>
              </a:lnSpc>
            </a:pPr>
            <a:r>
              <a:rPr lang="en-US" sz="1050" dirty="0">
                <a:cs typeface="Calibri Light" panose="020F0302020204030204" pitchFamily="34" charset="0"/>
              </a:rPr>
              <a:t>Test: One Tail Z Test</a:t>
            </a:r>
          </a:p>
          <a:p>
            <a:pPr algn="r">
              <a:lnSpc>
                <a:spcPts val="1500"/>
              </a:lnSpc>
            </a:pPr>
            <a:r>
              <a:rPr lang="en-US" sz="1050" dirty="0">
                <a:cs typeface="Calibri Light" panose="020F0302020204030204" pitchFamily="34" charset="0"/>
              </a:rPr>
              <a:t>Higher Compensation for Developers indulging in these coding activities</a:t>
            </a:r>
          </a:p>
        </p:txBody>
      </p:sp>
      <p:sp>
        <p:nvSpPr>
          <p:cNvPr id="26" name="TextBox 25">
            <a:extLst>
              <a:ext uri="{FF2B5EF4-FFF2-40B4-BE49-F238E27FC236}">
                <a16:creationId xmlns:a16="http://schemas.microsoft.com/office/drawing/2014/main" id="{63FEB6F4-9EB2-7C2B-3A7E-9DC2E4BFD9AA}"/>
              </a:ext>
            </a:extLst>
          </p:cNvPr>
          <p:cNvSpPr txBox="1"/>
          <p:nvPr/>
        </p:nvSpPr>
        <p:spPr>
          <a:xfrm>
            <a:off x="8168414" y="1858511"/>
            <a:ext cx="3076035" cy="215444"/>
          </a:xfrm>
          <a:prstGeom prst="rect">
            <a:avLst/>
          </a:prstGeom>
          <a:noFill/>
        </p:spPr>
        <p:txBody>
          <a:bodyPr wrap="none" lIns="0" tIns="0" rIns="0" bIns="0" rtlCol="0">
            <a:spAutoFit/>
          </a:bodyPr>
          <a:lstStyle/>
          <a:p>
            <a:r>
              <a:rPr lang="en-US" sz="1400" dirty="0">
                <a:solidFill>
                  <a:srgbClr val="32425C"/>
                </a:solidFill>
                <a:latin typeface="+mj-lt"/>
              </a:rPr>
              <a:t>Developer Types &amp; Coding Activities</a:t>
            </a:r>
          </a:p>
        </p:txBody>
      </p:sp>
      <p:sp>
        <p:nvSpPr>
          <p:cNvPr id="27" name="TextBox 26">
            <a:extLst>
              <a:ext uri="{FF2B5EF4-FFF2-40B4-BE49-F238E27FC236}">
                <a16:creationId xmlns:a16="http://schemas.microsoft.com/office/drawing/2014/main" id="{ACC0B199-2CD3-8F37-F2F4-2CC62888A121}"/>
              </a:ext>
            </a:extLst>
          </p:cNvPr>
          <p:cNvSpPr txBox="1"/>
          <p:nvPr/>
        </p:nvSpPr>
        <p:spPr>
          <a:xfrm flipH="1">
            <a:off x="8172227" y="2097117"/>
            <a:ext cx="2985119" cy="384721"/>
          </a:xfrm>
          <a:prstGeom prst="rect">
            <a:avLst/>
          </a:prstGeom>
          <a:noFill/>
        </p:spPr>
        <p:txBody>
          <a:bodyPr wrap="square" lIns="0" tIns="0" rIns="0" bIns="0" rtlCol="0">
            <a:noAutofit/>
          </a:bodyPr>
          <a:lstStyle/>
          <a:p>
            <a:pPr>
              <a:lnSpc>
                <a:spcPts val="1500"/>
              </a:lnSpc>
            </a:pPr>
            <a:r>
              <a:rPr lang="en-US" sz="1050" dirty="0">
                <a:cs typeface="Calibri Light" panose="020F0302020204030204" pitchFamily="34" charset="0"/>
              </a:rPr>
              <a:t>Test: Chi Square Test</a:t>
            </a:r>
          </a:p>
          <a:p>
            <a:pPr>
              <a:lnSpc>
                <a:spcPts val="1500"/>
              </a:lnSpc>
            </a:pPr>
            <a:r>
              <a:rPr lang="en-US" sz="1050" dirty="0">
                <a:cs typeface="Calibri Light" panose="020F0302020204030204" pitchFamily="34" charset="0"/>
              </a:rPr>
              <a:t>Significant Relation between Developer Type &amp; Coding Activities</a:t>
            </a:r>
          </a:p>
        </p:txBody>
      </p:sp>
      <p:sp>
        <p:nvSpPr>
          <p:cNvPr id="28" name="TextBox 27">
            <a:extLst>
              <a:ext uri="{FF2B5EF4-FFF2-40B4-BE49-F238E27FC236}">
                <a16:creationId xmlns:a16="http://schemas.microsoft.com/office/drawing/2014/main" id="{3997236E-06F6-7331-4B54-2B6FC29AB691}"/>
              </a:ext>
            </a:extLst>
          </p:cNvPr>
          <p:cNvSpPr txBox="1"/>
          <p:nvPr/>
        </p:nvSpPr>
        <p:spPr>
          <a:xfrm>
            <a:off x="8848725" y="3203921"/>
            <a:ext cx="2802242" cy="215444"/>
          </a:xfrm>
          <a:prstGeom prst="rect">
            <a:avLst/>
          </a:prstGeom>
          <a:noFill/>
        </p:spPr>
        <p:txBody>
          <a:bodyPr wrap="none" lIns="0" tIns="0" rIns="0" bIns="0" rtlCol="0">
            <a:spAutoFit/>
          </a:bodyPr>
          <a:lstStyle/>
          <a:p>
            <a:r>
              <a:rPr lang="en-US" sz="1400" dirty="0">
                <a:solidFill>
                  <a:srgbClr val="32425C"/>
                </a:solidFill>
                <a:latin typeface="+mj-lt"/>
              </a:rPr>
              <a:t>Full Time Vs Freelancers Earnings</a:t>
            </a:r>
          </a:p>
        </p:txBody>
      </p:sp>
      <p:sp>
        <p:nvSpPr>
          <p:cNvPr id="29" name="TextBox 28">
            <a:extLst>
              <a:ext uri="{FF2B5EF4-FFF2-40B4-BE49-F238E27FC236}">
                <a16:creationId xmlns:a16="http://schemas.microsoft.com/office/drawing/2014/main" id="{0B53E9E8-C4C7-EA15-C15F-84B18AA3A8D2}"/>
              </a:ext>
            </a:extLst>
          </p:cNvPr>
          <p:cNvSpPr txBox="1"/>
          <p:nvPr/>
        </p:nvSpPr>
        <p:spPr>
          <a:xfrm>
            <a:off x="8342556" y="4516268"/>
            <a:ext cx="3906711" cy="215444"/>
          </a:xfrm>
          <a:prstGeom prst="rect">
            <a:avLst/>
          </a:prstGeom>
          <a:noFill/>
        </p:spPr>
        <p:txBody>
          <a:bodyPr wrap="none" lIns="0" tIns="0" rIns="0" bIns="0" rtlCol="0">
            <a:spAutoFit/>
          </a:bodyPr>
          <a:lstStyle/>
          <a:p>
            <a:r>
              <a:rPr lang="en-US" sz="1400" dirty="0">
                <a:solidFill>
                  <a:srgbClr val="32425C"/>
                </a:solidFill>
                <a:latin typeface="+mj-lt"/>
              </a:rPr>
              <a:t>Opensource Contributions in Developer Roles </a:t>
            </a:r>
          </a:p>
        </p:txBody>
      </p:sp>
      <p:sp>
        <p:nvSpPr>
          <p:cNvPr id="30" name="TextBox 29">
            <a:extLst>
              <a:ext uri="{FF2B5EF4-FFF2-40B4-BE49-F238E27FC236}">
                <a16:creationId xmlns:a16="http://schemas.microsoft.com/office/drawing/2014/main" id="{B367D00E-EFBD-2AE6-4B95-4367351C38D2}"/>
              </a:ext>
            </a:extLst>
          </p:cNvPr>
          <p:cNvSpPr txBox="1"/>
          <p:nvPr/>
        </p:nvSpPr>
        <p:spPr>
          <a:xfrm flipH="1">
            <a:off x="8700604" y="3449765"/>
            <a:ext cx="2985119" cy="384721"/>
          </a:xfrm>
          <a:prstGeom prst="rect">
            <a:avLst/>
          </a:prstGeom>
          <a:noFill/>
        </p:spPr>
        <p:txBody>
          <a:bodyPr wrap="square" lIns="0" tIns="0" rIns="0" bIns="0" rtlCol="0">
            <a:noAutofit/>
          </a:bodyPr>
          <a:lstStyle/>
          <a:p>
            <a:pPr>
              <a:lnSpc>
                <a:spcPts val="1500"/>
              </a:lnSpc>
            </a:pPr>
            <a:r>
              <a:rPr lang="en-US" sz="1050" dirty="0">
                <a:cs typeface="Calibri Light" panose="020F0302020204030204" pitchFamily="34" charset="0"/>
              </a:rPr>
              <a:t>Test: Z Test</a:t>
            </a:r>
          </a:p>
          <a:p>
            <a:pPr>
              <a:lnSpc>
                <a:spcPts val="1500"/>
              </a:lnSpc>
            </a:pPr>
            <a:r>
              <a:rPr lang="en-US" sz="1050" dirty="0">
                <a:cs typeface="Calibri Light" panose="020F0302020204030204" pitchFamily="34" charset="0"/>
              </a:rPr>
              <a:t>No Significant difference between earnings of Full time developers and Freelancers</a:t>
            </a:r>
          </a:p>
        </p:txBody>
      </p:sp>
      <p:sp>
        <p:nvSpPr>
          <p:cNvPr id="31" name="TextBox 30">
            <a:extLst>
              <a:ext uri="{FF2B5EF4-FFF2-40B4-BE49-F238E27FC236}">
                <a16:creationId xmlns:a16="http://schemas.microsoft.com/office/drawing/2014/main" id="{048559B1-D1B5-F0CD-0BDD-6717F7D45413}"/>
              </a:ext>
            </a:extLst>
          </p:cNvPr>
          <p:cNvSpPr txBox="1"/>
          <p:nvPr/>
        </p:nvSpPr>
        <p:spPr>
          <a:xfrm flipH="1">
            <a:off x="8215866" y="4845138"/>
            <a:ext cx="2985119" cy="384721"/>
          </a:xfrm>
          <a:prstGeom prst="rect">
            <a:avLst/>
          </a:prstGeom>
          <a:noFill/>
        </p:spPr>
        <p:txBody>
          <a:bodyPr wrap="square" lIns="0" tIns="0" rIns="0" bIns="0" rtlCol="0">
            <a:noAutofit/>
          </a:bodyPr>
          <a:lstStyle/>
          <a:p>
            <a:pPr>
              <a:lnSpc>
                <a:spcPts val="1500"/>
              </a:lnSpc>
            </a:pPr>
            <a:r>
              <a:rPr lang="en-US" sz="1050" dirty="0">
                <a:cs typeface="Calibri Light" panose="020F0302020204030204" pitchFamily="34" charset="0"/>
              </a:rPr>
              <a:t>Test: Proportions Z Test</a:t>
            </a:r>
          </a:p>
          <a:p>
            <a:pPr>
              <a:lnSpc>
                <a:spcPts val="1500"/>
              </a:lnSpc>
            </a:pPr>
            <a:r>
              <a:rPr lang="en-US" sz="1050" dirty="0">
                <a:ea typeface="Times New Roman" panose="02020603050405020304" pitchFamily="18" charset="0"/>
              </a:rPr>
              <a:t>S</a:t>
            </a:r>
            <a:r>
              <a:rPr lang="en-US" sz="1050" dirty="0">
                <a:effectLst/>
                <a:ea typeface="Times New Roman" panose="02020603050405020304" pitchFamily="18" charset="0"/>
              </a:rPr>
              <a:t>ignificant difference in proportions for developers in full-stack and cloud infrastructure roles regarding open-source contributions.</a:t>
            </a:r>
            <a:r>
              <a:rPr lang="en-US" sz="1050" dirty="0">
                <a:effectLst/>
              </a:rPr>
              <a:t> </a:t>
            </a:r>
            <a:endParaRPr lang="en-US" sz="600" dirty="0">
              <a:cs typeface="Calibri Light" panose="020F0302020204030204" pitchFamily="34" charset="0"/>
            </a:endParaRPr>
          </a:p>
        </p:txBody>
      </p:sp>
    </p:spTree>
    <p:extLst>
      <p:ext uri="{BB962C8B-B14F-4D97-AF65-F5344CB8AC3E}">
        <p14:creationId xmlns:p14="http://schemas.microsoft.com/office/powerpoint/2010/main" val="24491806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Picture 47"/>
          <p:cNvPicPr>
            <a:picLocks noChangeAspect="1"/>
          </p:cNvPicPr>
          <p:nvPr/>
        </p:nvPicPr>
        <p:blipFill rotWithShape="1">
          <a:blip r:embed="rId2">
            <a:extLst>
              <a:ext uri="{28A0092B-C50C-407E-A947-70E740481C1C}">
                <a14:useLocalDpi xmlns:a14="http://schemas.microsoft.com/office/drawing/2010/main" val="0"/>
              </a:ext>
            </a:extLst>
          </a:blip>
          <a:srcRect l="14302" r="42587"/>
          <a:stretch/>
        </p:blipFill>
        <p:spPr>
          <a:xfrm>
            <a:off x="0" y="1"/>
            <a:ext cx="4726312" cy="6857998"/>
          </a:xfrm>
          <a:custGeom>
            <a:avLst/>
            <a:gdLst>
              <a:gd name="connsiteX0" fmla="*/ 0 w 4726312"/>
              <a:gd name="connsiteY0" fmla="*/ 0 h 6857998"/>
              <a:gd name="connsiteX1" fmla="*/ 4726312 w 4726312"/>
              <a:gd name="connsiteY1" fmla="*/ 0 h 6857998"/>
              <a:gd name="connsiteX2" fmla="*/ 4726312 w 4726312"/>
              <a:gd name="connsiteY2" fmla="*/ 6857998 h 6857998"/>
              <a:gd name="connsiteX3" fmla="*/ 0 w 4726312"/>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4726312" h="6857998">
                <a:moveTo>
                  <a:pt x="0" y="0"/>
                </a:moveTo>
                <a:lnTo>
                  <a:pt x="4726312" y="0"/>
                </a:lnTo>
                <a:lnTo>
                  <a:pt x="4726312" y="6857998"/>
                </a:lnTo>
                <a:lnTo>
                  <a:pt x="0" y="6857998"/>
                </a:lnTo>
                <a:close/>
              </a:path>
            </a:pathLst>
          </a:custGeom>
        </p:spPr>
      </p:pic>
      <p:sp>
        <p:nvSpPr>
          <p:cNvPr id="39" name="Rectangle 38"/>
          <p:cNvSpPr/>
          <p:nvPr/>
        </p:nvSpPr>
        <p:spPr>
          <a:xfrm flipH="1">
            <a:off x="0" y="0"/>
            <a:ext cx="4736049" cy="6857999"/>
          </a:xfrm>
          <a:prstGeom prst="rect">
            <a:avLst/>
          </a:prstGeom>
          <a:gradFill flip="none" rotWithShape="1">
            <a:gsLst>
              <a:gs pos="0">
                <a:schemeClr val="bg1">
                  <a:alpha val="7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a:xfrm flipH="1">
            <a:off x="4190190" y="0"/>
            <a:ext cx="1420650" cy="6858000"/>
          </a:xfrm>
          <a:custGeom>
            <a:avLst/>
            <a:gdLst>
              <a:gd name="connsiteX0" fmla="*/ 585977 w 1537687"/>
              <a:gd name="connsiteY0" fmla="*/ 0 h 6858000"/>
              <a:gd name="connsiteX1" fmla="*/ 1368880 w 1537687"/>
              <a:gd name="connsiteY1" fmla="*/ 0 h 6858000"/>
              <a:gd name="connsiteX2" fmla="*/ 1373883 w 1537687"/>
              <a:gd name="connsiteY2" fmla="*/ 18103 h 6858000"/>
              <a:gd name="connsiteX3" fmla="*/ 1513436 w 1537687"/>
              <a:gd name="connsiteY3" fmla="*/ 1774664 h 6858000"/>
              <a:gd name="connsiteX4" fmla="*/ 1242006 w 1537687"/>
              <a:gd name="connsiteY4" fmla="*/ 6609767 h 6858000"/>
              <a:gd name="connsiteX5" fmla="*/ 1305969 w 1537687"/>
              <a:gd name="connsiteY5" fmla="*/ 6858000 h 6858000"/>
              <a:gd name="connsiteX6" fmla="*/ 269403 w 1537687"/>
              <a:gd name="connsiteY6" fmla="*/ 6858000 h 6858000"/>
              <a:gd name="connsiteX7" fmla="*/ 264207 w 1537687"/>
              <a:gd name="connsiteY7" fmla="*/ 6846573 h 6858000"/>
              <a:gd name="connsiteX8" fmla="*/ 19853 w 1537687"/>
              <a:gd name="connsiteY8" fmla="*/ 4746914 h 6858000"/>
              <a:gd name="connsiteX9" fmla="*/ 874774 w 1537687"/>
              <a:gd name="connsiteY9" fmla="*/ 1021492 h 6858000"/>
              <a:gd name="connsiteX10" fmla="*/ 665204 w 1537687"/>
              <a:gd name="connsiteY10" fmla="*/ 157889 h 6858000"/>
              <a:gd name="connsiteX11" fmla="*/ 585977 w 1537687"/>
              <a:gd name="connsiteY1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37687" h="6858000">
                <a:moveTo>
                  <a:pt x="585977" y="0"/>
                </a:moveTo>
                <a:lnTo>
                  <a:pt x="1368880" y="0"/>
                </a:lnTo>
                <a:lnTo>
                  <a:pt x="1373883" y="18103"/>
                </a:lnTo>
                <a:cubicBezTo>
                  <a:pt x="1500291" y="517863"/>
                  <a:pt x="1580470" y="1121717"/>
                  <a:pt x="1513436" y="1774664"/>
                </a:cubicBezTo>
                <a:cubicBezTo>
                  <a:pt x="1345853" y="3407030"/>
                  <a:pt x="846406" y="4856808"/>
                  <a:pt x="1242006" y="6609767"/>
                </a:cubicBezTo>
                <a:lnTo>
                  <a:pt x="1305969" y="6858000"/>
                </a:lnTo>
                <a:lnTo>
                  <a:pt x="269403" y="6858000"/>
                </a:lnTo>
                <a:lnTo>
                  <a:pt x="264207" y="6846573"/>
                </a:lnTo>
                <a:cubicBezTo>
                  <a:pt x="133263" y="6541394"/>
                  <a:pt x="-63261" y="5876595"/>
                  <a:pt x="19853" y="4746914"/>
                </a:cubicBezTo>
                <a:cubicBezTo>
                  <a:pt x="140746" y="3103741"/>
                  <a:pt x="888263" y="2228077"/>
                  <a:pt x="874774" y="1021492"/>
                </a:cubicBezTo>
                <a:cubicBezTo>
                  <a:pt x="871402" y="719846"/>
                  <a:pt x="788164" y="427193"/>
                  <a:pt x="665204" y="157889"/>
                </a:cubicBezTo>
                <a:lnTo>
                  <a:pt x="585977" y="0"/>
                </a:lnTo>
                <a:close/>
              </a:path>
            </a:pathLst>
          </a:custGeom>
          <a:gradFill flip="none" rotWithShape="1">
            <a:gsLst>
              <a:gs pos="100000">
                <a:srgbClr val="024793"/>
              </a:gs>
              <a:gs pos="0">
                <a:srgbClr val="33D360"/>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flipH="1">
            <a:off x="4469923" y="0"/>
            <a:ext cx="961052" cy="2223249"/>
          </a:xfrm>
          <a:custGeom>
            <a:avLst/>
            <a:gdLst>
              <a:gd name="connsiteX0" fmla="*/ 0 w 961052"/>
              <a:gd name="connsiteY0" fmla="*/ 0 h 2223249"/>
              <a:gd name="connsiteX1" fmla="*/ 932141 w 961052"/>
              <a:gd name="connsiteY1" fmla="*/ 0 h 2223249"/>
              <a:gd name="connsiteX2" fmla="*/ 943375 w 961052"/>
              <a:gd name="connsiteY2" fmla="*/ 75956 h 2223249"/>
              <a:gd name="connsiteX3" fmla="*/ 937229 w 961052"/>
              <a:gd name="connsiteY3" fmla="*/ 794456 h 2223249"/>
              <a:gd name="connsiteX4" fmla="*/ 643773 w 961052"/>
              <a:gd name="connsiteY4" fmla="*/ 2162806 h 2223249"/>
              <a:gd name="connsiteX5" fmla="*/ 624925 w 961052"/>
              <a:gd name="connsiteY5" fmla="*/ 2223249 h 2223249"/>
              <a:gd name="connsiteX6" fmla="*/ 582163 w 961052"/>
              <a:gd name="connsiteY6" fmla="*/ 1954939 h 2223249"/>
              <a:gd name="connsiteX7" fmla="*/ 30729 w 961052"/>
              <a:gd name="connsiteY7" fmla="*/ 72032 h 2223249"/>
              <a:gd name="connsiteX8" fmla="*/ 0 w 961052"/>
              <a:gd name="connsiteY8" fmla="*/ 0 h 222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1052" h="2223249">
                <a:moveTo>
                  <a:pt x="0" y="0"/>
                </a:moveTo>
                <a:lnTo>
                  <a:pt x="932141" y="0"/>
                </a:lnTo>
                <a:lnTo>
                  <a:pt x="943375" y="75956"/>
                </a:lnTo>
                <a:cubicBezTo>
                  <a:pt x="967053" y="290844"/>
                  <a:pt x="968799" y="530369"/>
                  <a:pt x="937229" y="794456"/>
                </a:cubicBezTo>
                <a:cubicBezTo>
                  <a:pt x="874089" y="1322631"/>
                  <a:pt x="764091" y="1765359"/>
                  <a:pt x="643773" y="2162806"/>
                </a:cubicBezTo>
                <a:lnTo>
                  <a:pt x="624925" y="2223249"/>
                </a:lnTo>
                <a:lnTo>
                  <a:pt x="582163" y="1954939"/>
                </a:lnTo>
                <a:cubicBezTo>
                  <a:pt x="460650" y="1299270"/>
                  <a:pt x="263338" y="637264"/>
                  <a:pt x="30729" y="72032"/>
                </a:cubicBezTo>
                <a:lnTo>
                  <a:pt x="0" y="0"/>
                </a:lnTo>
                <a:close/>
              </a:path>
            </a:pathLst>
          </a:custGeom>
          <a:gradFill>
            <a:gsLst>
              <a:gs pos="100000">
                <a:srgbClr val="024793">
                  <a:alpha val="50000"/>
                </a:srgbClr>
              </a:gs>
              <a:gs pos="0">
                <a:srgbClr val="33D360">
                  <a:alpha val="50000"/>
                </a:srgb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p:nvPr/>
        </p:nvSpPr>
        <p:spPr>
          <a:xfrm flipH="1">
            <a:off x="4718806" y="2223249"/>
            <a:ext cx="600221" cy="2682801"/>
          </a:xfrm>
          <a:custGeom>
            <a:avLst/>
            <a:gdLst>
              <a:gd name="connsiteX0" fmla="*/ 512978 w 600221"/>
              <a:gd name="connsiteY0" fmla="*/ 0 h 2682801"/>
              <a:gd name="connsiteX1" fmla="*/ 539551 w 600221"/>
              <a:gd name="connsiteY1" fmla="*/ 166732 h 2682801"/>
              <a:gd name="connsiteX2" fmla="*/ 334589 w 600221"/>
              <a:gd name="connsiteY2" fmla="*/ 2357349 h 2682801"/>
              <a:gd name="connsiteX3" fmla="*/ 205180 w 600221"/>
              <a:gd name="connsiteY3" fmla="*/ 2612139 h 2682801"/>
              <a:gd name="connsiteX4" fmla="*/ 174960 w 600221"/>
              <a:gd name="connsiteY4" fmla="*/ 2682801 h 2682801"/>
              <a:gd name="connsiteX5" fmla="*/ 155655 w 600221"/>
              <a:gd name="connsiteY5" fmla="*/ 2635634 h 2682801"/>
              <a:gd name="connsiteX6" fmla="*/ 13414 w 600221"/>
              <a:gd name="connsiteY6" fmla="*/ 1735389 h 2682801"/>
              <a:gd name="connsiteX7" fmla="*/ 470976 w 600221"/>
              <a:gd name="connsiteY7" fmla="*/ 134692 h 2682801"/>
              <a:gd name="connsiteX8" fmla="*/ 512978 w 600221"/>
              <a:gd name="connsiteY8" fmla="*/ 0 h 268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0221" h="2682801">
                <a:moveTo>
                  <a:pt x="512978" y="0"/>
                </a:moveTo>
                <a:lnTo>
                  <a:pt x="539551" y="166732"/>
                </a:lnTo>
                <a:cubicBezTo>
                  <a:pt x="653985" y="1030412"/>
                  <a:pt x="617665" y="1842090"/>
                  <a:pt x="334589" y="2357349"/>
                </a:cubicBezTo>
                <a:cubicBezTo>
                  <a:pt x="287284" y="2443375"/>
                  <a:pt x="244265" y="2528374"/>
                  <a:pt x="205180" y="2612139"/>
                </a:cubicBezTo>
                <a:lnTo>
                  <a:pt x="174960" y="2682801"/>
                </a:lnTo>
                <a:lnTo>
                  <a:pt x="155655" y="2635634"/>
                </a:lnTo>
                <a:cubicBezTo>
                  <a:pt x="39333" y="2332209"/>
                  <a:pt x="-30930" y="2033786"/>
                  <a:pt x="13414" y="1735389"/>
                </a:cubicBezTo>
                <a:cubicBezTo>
                  <a:pt x="93235" y="1198274"/>
                  <a:pt x="286863" y="709894"/>
                  <a:pt x="470976" y="134692"/>
                </a:cubicBezTo>
                <a:lnTo>
                  <a:pt x="512978" y="0"/>
                </a:lnTo>
                <a:close/>
              </a:path>
            </a:pathLst>
          </a:custGeom>
          <a:gradFill>
            <a:gsLst>
              <a:gs pos="100000">
                <a:srgbClr val="024793">
                  <a:alpha val="50000"/>
                </a:srgbClr>
              </a:gs>
              <a:gs pos="0">
                <a:srgbClr val="33D360">
                  <a:alpha val="50000"/>
                </a:srgb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p:cNvSpPr/>
          <p:nvPr/>
        </p:nvSpPr>
        <p:spPr>
          <a:xfrm flipH="1">
            <a:off x="4456738" y="4906049"/>
            <a:ext cx="1020610" cy="1951950"/>
          </a:xfrm>
          <a:custGeom>
            <a:avLst/>
            <a:gdLst>
              <a:gd name="connsiteX0" fmla="*/ 333281 w 1020610"/>
              <a:gd name="connsiteY0" fmla="*/ 0 h 1951950"/>
              <a:gd name="connsiteX1" fmla="*/ 388749 w 1020610"/>
              <a:gd name="connsiteY1" fmla="*/ 135528 h 1951950"/>
              <a:gd name="connsiteX2" fmla="*/ 1020610 w 1020610"/>
              <a:gd name="connsiteY2" fmla="*/ 1950741 h 1951950"/>
              <a:gd name="connsiteX3" fmla="*/ 1020610 w 1020610"/>
              <a:gd name="connsiteY3" fmla="*/ 1951950 h 1951950"/>
              <a:gd name="connsiteX4" fmla="*/ 32515 w 1020610"/>
              <a:gd name="connsiteY4" fmla="*/ 1951950 h 1951950"/>
              <a:gd name="connsiteX5" fmla="*/ 29320 w 1020610"/>
              <a:gd name="connsiteY5" fmla="*/ 1932141 h 1951950"/>
              <a:gd name="connsiteX6" fmla="*/ 257700 w 1020610"/>
              <a:gd name="connsiteY6" fmla="*/ 176721 h 1951950"/>
              <a:gd name="connsiteX7" fmla="*/ 333281 w 1020610"/>
              <a:gd name="connsiteY7" fmla="*/ 0 h 195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0610" h="1951950">
                <a:moveTo>
                  <a:pt x="333281" y="0"/>
                </a:moveTo>
                <a:lnTo>
                  <a:pt x="388749" y="135528"/>
                </a:lnTo>
                <a:cubicBezTo>
                  <a:pt x="636259" y="708576"/>
                  <a:pt x="997498" y="1302710"/>
                  <a:pt x="1020610" y="1950741"/>
                </a:cubicBezTo>
                <a:lnTo>
                  <a:pt x="1020610" y="1951950"/>
                </a:lnTo>
                <a:lnTo>
                  <a:pt x="32515" y="1951950"/>
                </a:lnTo>
                <a:lnTo>
                  <a:pt x="29320" y="1932141"/>
                </a:lnTo>
                <a:cubicBezTo>
                  <a:pt x="-17956" y="1604064"/>
                  <a:pt x="-46126" y="957193"/>
                  <a:pt x="257700" y="176721"/>
                </a:cubicBezTo>
                <a:lnTo>
                  <a:pt x="333281" y="0"/>
                </a:lnTo>
                <a:close/>
              </a:path>
            </a:pathLst>
          </a:custGeom>
          <a:gradFill>
            <a:gsLst>
              <a:gs pos="100000">
                <a:srgbClr val="024793">
                  <a:alpha val="50000"/>
                </a:srgbClr>
              </a:gs>
              <a:gs pos="0">
                <a:srgbClr val="33D36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reeform 5"/>
          <p:cNvSpPr>
            <a:spLocks/>
          </p:cNvSpPr>
          <p:nvPr/>
        </p:nvSpPr>
        <p:spPr bwMode="auto">
          <a:xfrm>
            <a:off x="5973762"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 name="TextBox 3"/>
          <p:cNvSpPr txBox="1"/>
          <p:nvPr/>
        </p:nvSpPr>
        <p:spPr>
          <a:xfrm>
            <a:off x="6040013" y="510951"/>
            <a:ext cx="4441372" cy="1107996"/>
          </a:xfrm>
          <a:prstGeom prst="rect">
            <a:avLst/>
          </a:prstGeom>
          <a:noFill/>
        </p:spPr>
        <p:txBody>
          <a:bodyPr wrap="square" lIns="0" tIns="0" rIns="0" bIns="0" rtlCol="0">
            <a:spAutoFit/>
          </a:bodyPr>
          <a:lstStyle/>
          <a:p>
            <a:r>
              <a:rPr lang="en-US" sz="3600" dirty="0">
                <a:solidFill>
                  <a:srgbClr val="32425C"/>
                </a:solidFill>
                <a:latin typeface="+mj-lt"/>
              </a:rPr>
              <a:t>Final Reflections &amp; Future Work</a:t>
            </a:r>
          </a:p>
        </p:txBody>
      </p:sp>
      <p:sp>
        <p:nvSpPr>
          <p:cNvPr id="62" name="Freeform 26"/>
          <p:cNvSpPr>
            <a:spLocks/>
          </p:cNvSpPr>
          <p:nvPr/>
        </p:nvSpPr>
        <p:spPr bwMode="auto">
          <a:xfrm>
            <a:off x="6317233" y="4919833"/>
            <a:ext cx="207392" cy="216904"/>
          </a:xfrm>
          <a:custGeom>
            <a:avLst/>
            <a:gdLst>
              <a:gd name="T0" fmla="*/ 88 w 92"/>
              <a:gd name="T1" fmla="*/ 41 h 96"/>
              <a:gd name="T2" fmla="*/ 47 w 92"/>
              <a:gd name="T3" fmla="*/ 1 h 96"/>
              <a:gd name="T4" fmla="*/ 45 w 92"/>
              <a:gd name="T5" fmla="*/ 1 h 96"/>
              <a:gd name="T6" fmla="*/ 4 w 92"/>
              <a:gd name="T7" fmla="*/ 41 h 96"/>
              <a:gd name="T8" fmla="*/ 5 w 92"/>
              <a:gd name="T9" fmla="*/ 55 h 96"/>
              <a:gd name="T10" fmla="*/ 19 w 92"/>
              <a:gd name="T11" fmla="*/ 56 h 96"/>
              <a:gd name="T12" fmla="*/ 36 w 92"/>
              <a:gd name="T13" fmla="*/ 39 h 96"/>
              <a:gd name="T14" fmla="*/ 36 w 92"/>
              <a:gd name="T15" fmla="*/ 88 h 96"/>
              <a:gd name="T16" fmla="*/ 38 w 92"/>
              <a:gd name="T17" fmla="*/ 93 h 96"/>
              <a:gd name="T18" fmla="*/ 46 w 92"/>
              <a:gd name="T19" fmla="*/ 96 h 96"/>
              <a:gd name="T20" fmla="*/ 54 w 92"/>
              <a:gd name="T21" fmla="*/ 93 h 96"/>
              <a:gd name="T22" fmla="*/ 56 w 92"/>
              <a:gd name="T23" fmla="*/ 88 h 96"/>
              <a:gd name="T24" fmla="*/ 56 w 92"/>
              <a:gd name="T25" fmla="*/ 39 h 96"/>
              <a:gd name="T26" fmla="*/ 73 w 92"/>
              <a:gd name="T27" fmla="*/ 56 h 96"/>
              <a:gd name="T28" fmla="*/ 87 w 92"/>
              <a:gd name="T29" fmla="*/ 56 h 96"/>
              <a:gd name="T30" fmla="*/ 88 w 92"/>
              <a:gd name="T31"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2" h="96">
                <a:moveTo>
                  <a:pt x="88" y="41"/>
                </a:moveTo>
                <a:cubicBezTo>
                  <a:pt x="47" y="1"/>
                  <a:pt x="47" y="1"/>
                  <a:pt x="47" y="1"/>
                </a:cubicBezTo>
                <a:cubicBezTo>
                  <a:pt x="47" y="0"/>
                  <a:pt x="45" y="0"/>
                  <a:pt x="45" y="1"/>
                </a:cubicBezTo>
                <a:cubicBezTo>
                  <a:pt x="4" y="41"/>
                  <a:pt x="4" y="41"/>
                  <a:pt x="4" y="41"/>
                </a:cubicBezTo>
                <a:cubicBezTo>
                  <a:pt x="0" y="44"/>
                  <a:pt x="1" y="51"/>
                  <a:pt x="5" y="55"/>
                </a:cubicBezTo>
                <a:cubicBezTo>
                  <a:pt x="9" y="59"/>
                  <a:pt x="16" y="59"/>
                  <a:pt x="19" y="56"/>
                </a:cubicBezTo>
                <a:cubicBezTo>
                  <a:pt x="36" y="39"/>
                  <a:pt x="36" y="39"/>
                  <a:pt x="36" y="39"/>
                </a:cubicBezTo>
                <a:cubicBezTo>
                  <a:pt x="36" y="88"/>
                  <a:pt x="36" y="88"/>
                  <a:pt x="36" y="88"/>
                </a:cubicBezTo>
                <a:cubicBezTo>
                  <a:pt x="36" y="90"/>
                  <a:pt x="37" y="92"/>
                  <a:pt x="38" y="93"/>
                </a:cubicBezTo>
                <a:cubicBezTo>
                  <a:pt x="40" y="95"/>
                  <a:pt x="43" y="96"/>
                  <a:pt x="46" y="96"/>
                </a:cubicBezTo>
                <a:cubicBezTo>
                  <a:pt x="49" y="96"/>
                  <a:pt x="52" y="95"/>
                  <a:pt x="54" y="93"/>
                </a:cubicBezTo>
                <a:cubicBezTo>
                  <a:pt x="55" y="92"/>
                  <a:pt x="56" y="90"/>
                  <a:pt x="56" y="88"/>
                </a:cubicBezTo>
                <a:cubicBezTo>
                  <a:pt x="56" y="39"/>
                  <a:pt x="56" y="39"/>
                  <a:pt x="56" y="39"/>
                </a:cubicBezTo>
                <a:cubicBezTo>
                  <a:pt x="73" y="56"/>
                  <a:pt x="73" y="56"/>
                  <a:pt x="73" y="56"/>
                </a:cubicBezTo>
                <a:cubicBezTo>
                  <a:pt x="76" y="60"/>
                  <a:pt x="83" y="60"/>
                  <a:pt x="87" y="56"/>
                </a:cubicBezTo>
                <a:cubicBezTo>
                  <a:pt x="92" y="52"/>
                  <a:pt x="92" y="45"/>
                  <a:pt x="88" y="4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26"/>
          <p:cNvSpPr>
            <a:spLocks/>
          </p:cNvSpPr>
          <p:nvPr/>
        </p:nvSpPr>
        <p:spPr bwMode="auto">
          <a:xfrm flipV="1">
            <a:off x="8628633" y="4919833"/>
            <a:ext cx="207392" cy="216904"/>
          </a:xfrm>
          <a:custGeom>
            <a:avLst/>
            <a:gdLst>
              <a:gd name="T0" fmla="*/ 88 w 92"/>
              <a:gd name="T1" fmla="*/ 41 h 96"/>
              <a:gd name="T2" fmla="*/ 47 w 92"/>
              <a:gd name="T3" fmla="*/ 1 h 96"/>
              <a:gd name="T4" fmla="*/ 45 w 92"/>
              <a:gd name="T5" fmla="*/ 1 h 96"/>
              <a:gd name="T6" fmla="*/ 4 w 92"/>
              <a:gd name="T7" fmla="*/ 41 h 96"/>
              <a:gd name="T8" fmla="*/ 5 w 92"/>
              <a:gd name="T9" fmla="*/ 55 h 96"/>
              <a:gd name="T10" fmla="*/ 19 w 92"/>
              <a:gd name="T11" fmla="*/ 56 h 96"/>
              <a:gd name="T12" fmla="*/ 36 w 92"/>
              <a:gd name="T13" fmla="*/ 39 h 96"/>
              <a:gd name="T14" fmla="*/ 36 w 92"/>
              <a:gd name="T15" fmla="*/ 88 h 96"/>
              <a:gd name="T16" fmla="*/ 38 w 92"/>
              <a:gd name="T17" fmla="*/ 93 h 96"/>
              <a:gd name="T18" fmla="*/ 46 w 92"/>
              <a:gd name="T19" fmla="*/ 96 h 96"/>
              <a:gd name="T20" fmla="*/ 54 w 92"/>
              <a:gd name="T21" fmla="*/ 93 h 96"/>
              <a:gd name="T22" fmla="*/ 56 w 92"/>
              <a:gd name="T23" fmla="*/ 88 h 96"/>
              <a:gd name="T24" fmla="*/ 56 w 92"/>
              <a:gd name="T25" fmla="*/ 39 h 96"/>
              <a:gd name="T26" fmla="*/ 73 w 92"/>
              <a:gd name="T27" fmla="*/ 56 h 96"/>
              <a:gd name="T28" fmla="*/ 87 w 92"/>
              <a:gd name="T29" fmla="*/ 56 h 96"/>
              <a:gd name="T30" fmla="*/ 88 w 92"/>
              <a:gd name="T31"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2" h="96">
                <a:moveTo>
                  <a:pt x="88" y="41"/>
                </a:moveTo>
                <a:cubicBezTo>
                  <a:pt x="47" y="1"/>
                  <a:pt x="47" y="1"/>
                  <a:pt x="47" y="1"/>
                </a:cubicBezTo>
                <a:cubicBezTo>
                  <a:pt x="47" y="0"/>
                  <a:pt x="45" y="0"/>
                  <a:pt x="45" y="1"/>
                </a:cubicBezTo>
                <a:cubicBezTo>
                  <a:pt x="4" y="41"/>
                  <a:pt x="4" y="41"/>
                  <a:pt x="4" y="41"/>
                </a:cubicBezTo>
                <a:cubicBezTo>
                  <a:pt x="0" y="44"/>
                  <a:pt x="1" y="51"/>
                  <a:pt x="5" y="55"/>
                </a:cubicBezTo>
                <a:cubicBezTo>
                  <a:pt x="9" y="59"/>
                  <a:pt x="16" y="59"/>
                  <a:pt x="19" y="56"/>
                </a:cubicBezTo>
                <a:cubicBezTo>
                  <a:pt x="36" y="39"/>
                  <a:pt x="36" y="39"/>
                  <a:pt x="36" y="39"/>
                </a:cubicBezTo>
                <a:cubicBezTo>
                  <a:pt x="36" y="88"/>
                  <a:pt x="36" y="88"/>
                  <a:pt x="36" y="88"/>
                </a:cubicBezTo>
                <a:cubicBezTo>
                  <a:pt x="36" y="90"/>
                  <a:pt x="37" y="92"/>
                  <a:pt x="38" y="93"/>
                </a:cubicBezTo>
                <a:cubicBezTo>
                  <a:pt x="40" y="95"/>
                  <a:pt x="43" y="96"/>
                  <a:pt x="46" y="96"/>
                </a:cubicBezTo>
                <a:cubicBezTo>
                  <a:pt x="49" y="96"/>
                  <a:pt x="52" y="95"/>
                  <a:pt x="54" y="93"/>
                </a:cubicBezTo>
                <a:cubicBezTo>
                  <a:pt x="55" y="92"/>
                  <a:pt x="56" y="90"/>
                  <a:pt x="56" y="88"/>
                </a:cubicBezTo>
                <a:cubicBezTo>
                  <a:pt x="56" y="39"/>
                  <a:pt x="56" y="39"/>
                  <a:pt x="56" y="39"/>
                </a:cubicBezTo>
                <a:cubicBezTo>
                  <a:pt x="73" y="56"/>
                  <a:pt x="73" y="56"/>
                  <a:pt x="73" y="56"/>
                </a:cubicBezTo>
                <a:cubicBezTo>
                  <a:pt x="76" y="60"/>
                  <a:pt x="83" y="60"/>
                  <a:pt x="87" y="56"/>
                </a:cubicBezTo>
                <a:cubicBezTo>
                  <a:pt x="92" y="52"/>
                  <a:pt x="92" y="45"/>
                  <a:pt x="88" y="4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TextBox 5">
            <a:extLst>
              <a:ext uri="{FF2B5EF4-FFF2-40B4-BE49-F238E27FC236}">
                <a16:creationId xmlns:a16="http://schemas.microsoft.com/office/drawing/2014/main" id="{EDDC7100-21BC-EEB3-3D1D-8A85697F274A}"/>
              </a:ext>
            </a:extLst>
          </p:cNvPr>
          <p:cNvSpPr txBox="1"/>
          <p:nvPr/>
        </p:nvSpPr>
        <p:spPr>
          <a:xfrm>
            <a:off x="5973762" y="1720839"/>
            <a:ext cx="6096000" cy="485549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600" dirty="0"/>
              <a:t>Hobby-related coding strongly correlates with higher median compensation for developers. </a:t>
            </a:r>
          </a:p>
          <a:p>
            <a:pPr marL="285750" indent="-285750">
              <a:lnSpc>
                <a:spcPct val="150000"/>
              </a:lnSpc>
              <a:buFont typeface="Arial" panose="020B0604020202020204" pitchFamily="34" charset="0"/>
              <a:buChar char="•"/>
            </a:pPr>
            <a:r>
              <a:rPr lang="en-US" sz="1600" dirty="0"/>
              <a:t>Embracing coding as a hobby can lead to increased financial benefits for developers. </a:t>
            </a:r>
          </a:p>
          <a:p>
            <a:pPr marL="285750" indent="-285750">
              <a:lnSpc>
                <a:spcPct val="150000"/>
              </a:lnSpc>
              <a:buFont typeface="Arial" panose="020B0604020202020204" pitchFamily="34" charset="0"/>
              <a:buChar char="•"/>
            </a:pPr>
            <a:r>
              <a:rPr lang="en-US" sz="1600" dirty="0"/>
              <a:t>Freelancers, especially early in their careers, tend to experience higher incomes than full-time developers. </a:t>
            </a:r>
          </a:p>
          <a:p>
            <a:pPr marL="285750" indent="-285750">
              <a:lnSpc>
                <a:spcPct val="150000"/>
              </a:lnSpc>
              <a:buFont typeface="Arial" panose="020B0604020202020204" pitchFamily="34" charset="0"/>
              <a:buChar char="•"/>
            </a:pPr>
            <a:r>
              <a:rPr lang="en-US" sz="1600" dirty="0"/>
              <a:t>These findings have implications for employers, educators, and policymakers in talent management and policy development. Recognizing the impact of coding engagement can inform strategies for fostering more inclusive and dynamic software development environments. </a:t>
            </a:r>
          </a:p>
          <a:p>
            <a:pPr marL="285750" indent="-285750">
              <a:lnSpc>
                <a:spcPct val="150000"/>
              </a:lnSpc>
              <a:buFont typeface="Arial" panose="020B0604020202020204" pitchFamily="34" charset="0"/>
              <a:buChar char="•"/>
            </a:pPr>
            <a:r>
              <a:rPr lang="en-US" sz="1600" dirty="0"/>
              <a:t>Future research should explore nuanced relationships between coding activities, career paths, and financial outcomes.</a:t>
            </a:r>
          </a:p>
        </p:txBody>
      </p:sp>
    </p:spTree>
    <p:extLst>
      <p:ext uri="{BB962C8B-B14F-4D97-AF65-F5344CB8AC3E}">
        <p14:creationId xmlns:p14="http://schemas.microsoft.com/office/powerpoint/2010/main" val="4809771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0683B8"/>
            </a:gs>
            <a:gs pos="100000">
              <a:srgbClr val="7030A0"/>
            </a:gs>
          </a:gsLst>
          <a:lin ang="189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D719AAB-2F12-4339-9875-95D960D5745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83" imgH="384" progId="TCLayout.ActiveDocument.1">
                  <p:embed/>
                </p:oleObj>
              </mc:Choice>
              <mc:Fallback>
                <p:oleObj name="think-cell Slide" r:id="rId3" imgW="383" imgH="384" progId="TCLayout.ActiveDocument.1">
                  <p:embed/>
                  <p:pic>
                    <p:nvPicPr>
                      <p:cNvPr id="5" name="Object 4" hidden="1">
                        <a:extLst>
                          <a:ext uri="{FF2B5EF4-FFF2-40B4-BE49-F238E27FC236}">
                            <a16:creationId xmlns:a16="http://schemas.microsoft.com/office/drawing/2014/main" id="{CD719AAB-2F12-4339-9875-95D960D5745F}"/>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8" name="Freeform: Shape 77">
            <a:extLst>
              <a:ext uri="{FF2B5EF4-FFF2-40B4-BE49-F238E27FC236}">
                <a16:creationId xmlns:a16="http://schemas.microsoft.com/office/drawing/2014/main" id="{E7A5DD22-4E32-4F8F-A847-7FE291BD1358}"/>
              </a:ext>
            </a:extLst>
          </p:cNvPr>
          <p:cNvSpPr/>
          <p:nvPr/>
        </p:nvSpPr>
        <p:spPr>
          <a:xfrm rot="5400000">
            <a:off x="9294643" y="4842880"/>
            <a:ext cx="3863142" cy="1931571"/>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402C9747-202E-41E0-8BEF-BBF25331BE06}"/>
              </a:ext>
            </a:extLst>
          </p:cNvPr>
          <p:cNvPicPr>
            <a:picLocks noChangeAspect="1"/>
          </p:cNvPicPr>
          <p:nvPr/>
        </p:nvPicPr>
        <p:blipFill>
          <a:blip r:embed="rId5"/>
          <a:stretch>
            <a:fillRect/>
          </a:stretch>
        </p:blipFill>
        <p:spPr>
          <a:xfrm>
            <a:off x="7358859" y="2420938"/>
            <a:ext cx="4718841" cy="4631777"/>
          </a:xfrm>
          <a:prstGeom prst="rect">
            <a:avLst/>
          </a:prstGeom>
        </p:spPr>
      </p:pic>
      <p:pic>
        <p:nvPicPr>
          <p:cNvPr id="6" name="Graphic 5">
            <a:extLst>
              <a:ext uri="{FF2B5EF4-FFF2-40B4-BE49-F238E27FC236}">
                <a16:creationId xmlns:a16="http://schemas.microsoft.com/office/drawing/2014/main" id="{B3E961F3-288C-457C-9BA2-C911A7DF266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687930" y="1"/>
            <a:ext cx="3504070" cy="2279346"/>
          </a:xfrm>
          <a:prstGeom prst="rect">
            <a:avLst/>
          </a:prstGeom>
        </p:spPr>
      </p:pic>
      <p:sp>
        <p:nvSpPr>
          <p:cNvPr id="76" name="Freeform: Shape 75">
            <a:extLst>
              <a:ext uri="{FF2B5EF4-FFF2-40B4-BE49-F238E27FC236}">
                <a16:creationId xmlns:a16="http://schemas.microsoft.com/office/drawing/2014/main" id="{5C9DD4C0-72B9-4464-9AE6-96C554B321BF}"/>
              </a:ext>
            </a:extLst>
          </p:cNvPr>
          <p:cNvSpPr/>
          <p:nvPr/>
        </p:nvSpPr>
        <p:spPr>
          <a:xfrm rot="16200000">
            <a:off x="-1113197" y="1023258"/>
            <a:ext cx="4093028" cy="2046514"/>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TextBox 72">
            <a:hlinkClick r:id="rId8"/>
            <a:extLst>
              <a:ext uri="{FF2B5EF4-FFF2-40B4-BE49-F238E27FC236}">
                <a16:creationId xmlns:a16="http://schemas.microsoft.com/office/drawing/2014/main" id="{EDE849A8-DF87-49BD-BA54-274015B4D81B}"/>
              </a:ext>
            </a:extLst>
          </p:cNvPr>
          <p:cNvSpPr txBox="1"/>
          <p:nvPr/>
        </p:nvSpPr>
        <p:spPr>
          <a:xfrm>
            <a:off x="2632343" y="3061126"/>
            <a:ext cx="5457716" cy="735747"/>
          </a:xfrm>
          <a:prstGeom prst="roundRect">
            <a:avLst>
              <a:gd name="adj" fmla="val 50000"/>
            </a:avLst>
          </a:prstGeom>
          <a:solidFill>
            <a:schemeClr val="bg1"/>
          </a:solidFill>
          <a:effectLst>
            <a:outerShdw blurRad="50800" dist="38100" dir="5400000" algn="t" rotWithShape="0">
              <a:prstClr val="black">
                <a:alpha val="40000"/>
              </a:prstClr>
            </a:outerShdw>
          </a:effectLst>
        </p:spPr>
        <p:txBody>
          <a:bodyPr wrap="square">
            <a:spAutoFit/>
          </a:body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2800" b="1" dirty="0">
                <a:solidFill>
                  <a:srgbClr val="0F6FC6">
                    <a:lumMod val="50000"/>
                  </a:srgbClr>
                </a:solidFill>
                <a:latin typeface="Segoe UI" panose="020B0502040204020203" pitchFamily="34" charset="0"/>
                <a:cs typeface="Segoe UI" panose="020B0502040204020203" pitchFamily="34" charset="0"/>
              </a:rPr>
              <a:t>THANK YOU</a:t>
            </a:r>
            <a:endParaRPr kumimoji="0" lang="en-US" sz="2000" b="1" i="0" u="none" strike="noStrike" kern="1200" cap="none" spc="0" normalizeH="0" baseline="0" noProof="0" dirty="0">
              <a:ln>
                <a:noFill/>
              </a:ln>
              <a:solidFill>
                <a:srgbClr val="0F6FC6">
                  <a:lumMod val="50000"/>
                </a:srgbClr>
              </a:solidFill>
              <a:effectLst/>
              <a:uLnTx/>
              <a:uFillTx/>
              <a:latin typeface="Segoe UI" panose="020B0502040204020203" pitchFamily="34" charset="0"/>
              <a:ea typeface="+mn-ea"/>
              <a:cs typeface="Segoe UI" panose="020B0502040204020203" pitchFamily="34" charset="0"/>
            </a:endParaRPr>
          </a:p>
        </p:txBody>
      </p:sp>
      <p:pic>
        <p:nvPicPr>
          <p:cNvPr id="72" name="Graphic 71">
            <a:extLst>
              <a:ext uri="{FF2B5EF4-FFF2-40B4-BE49-F238E27FC236}">
                <a16:creationId xmlns:a16="http://schemas.microsoft.com/office/drawing/2014/main" id="{66B8B620-ECA5-4287-91FE-C7C3139C4096}"/>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0" y="4790110"/>
            <a:ext cx="2581118" cy="2067890"/>
          </a:xfrm>
          <a:prstGeom prst="rect">
            <a:avLst/>
          </a:prstGeom>
        </p:spPr>
      </p:pic>
      <p:pic>
        <p:nvPicPr>
          <p:cNvPr id="74" name="Picture 73">
            <a:extLst>
              <a:ext uri="{FF2B5EF4-FFF2-40B4-BE49-F238E27FC236}">
                <a16:creationId xmlns:a16="http://schemas.microsoft.com/office/drawing/2014/main" id="{F52B06BD-3598-4CB9-9F86-C02EF38446D5}"/>
              </a:ext>
            </a:extLst>
          </p:cNvPr>
          <p:cNvPicPr>
            <a:picLocks noChangeAspect="1"/>
          </p:cNvPicPr>
          <p:nvPr/>
        </p:nvPicPr>
        <p:blipFill>
          <a:blip r:embed="rId11"/>
          <a:stretch>
            <a:fillRect/>
          </a:stretch>
        </p:blipFill>
        <p:spPr>
          <a:xfrm flipH="1">
            <a:off x="6683091" y="5372100"/>
            <a:ext cx="3351177" cy="1485900"/>
          </a:xfrm>
          <a:prstGeom prst="rect">
            <a:avLst/>
          </a:prstGeom>
        </p:spPr>
      </p:pic>
    </p:spTree>
    <p:extLst>
      <p:ext uri="{BB962C8B-B14F-4D97-AF65-F5344CB8AC3E}">
        <p14:creationId xmlns:p14="http://schemas.microsoft.com/office/powerpoint/2010/main" val="2024167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0683B8"/>
            </a:gs>
            <a:gs pos="100000">
              <a:srgbClr val="7030A0"/>
            </a:gs>
          </a:gsLst>
          <a:lin ang="189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D719AAB-2F12-4339-9875-95D960D5745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83" imgH="384" progId="TCLayout.ActiveDocument.1">
                  <p:embed/>
                </p:oleObj>
              </mc:Choice>
              <mc:Fallback>
                <p:oleObj name="think-cell Slide" r:id="rId3" imgW="383" imgH="384" progId="TCLayout.ActiveDocument.1">
                  <p:embed/>
                  <p:pic>
                    <p:nvPicPr>
                      <p:cNvPr id="5" name="Object 4" hidden="1">
                        <a:extLst>
                          <a:ext uri="{FF2B5EF4-FFF2-40B4-BE49-F238E27FC236}">
                            <a16:creationId xmlns:a16="http://schemas.microsoft.com/office/drawing/2014/main" id="{CD719AAB-2F12-4339-9875-95D960D5745F}"/>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6" name="Freeform: Shape 75">
            <a:extLst>
              <a:ext uri="{FF2B5EF4-FFF2-40B4-BE49-F238E27FC236}">
                <a16:creationId xmlns:a16="http://schemas.microsoft.com/office/drawing/2014/main" id="{5C9DD4C0-72B9-4464-9AE6-96C554B321BF}"/>
              </a:ext>
            </a:extLst>
          </p:cNvPr>
          <p:cNvSpPr/>
          <p:nvPr/>
        </p:nvSpPr>
        <p:spPr>
          <a:xfrm>
            <a:off x="6135453" y="4087"/>
            <a:ext cx="5021694" cy="2510847"/>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Freeform: Shape 77">
            <a:extLst>
              <a:ext uri="{FF2B5EF4-FFF2-40B4-BE49-F238E27FC236}">
                <a16:creationId xmlns:a16="http://schemas.microsoft.com/office/drawing/2014/main" id="{E7A5DD22-4E32-4F8F-A847-7FE291BD1358}"/>
              </a:ext>
            </a:extLst>
          </p:cNvPr>
          <p:cNvSpPr/>
          <p:nvPr/>
        </p:nvSpPr>
        <p:spPr>
          <a:xfrm rot="5400000">
            <a:off x="9797062" y="5345299"/>
            <a:ext cx="3193249" cy="1596625"/>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7" name="Rectángulo 3">
            <a:extLst>
              <a:ext uri="{FF2B5EF4-FFF2-40B4-BE49-F238E27FC236}">
                <a16:creationId xmlns:a16="http://schemas.microsoft.com/office/drawing/2014/main" id="{4DD79301-C8BD-4232-9663-26AC53A142F1}"/>
              </a:ext>
            </a:extLst>
          </p:cNvPr>
          <p:cNvSpPr/>
          <p:nvPr/>
        </p:nvSpPr>
        <p:spPr>
          <a:xfrm>
            <a:off x="511629" y="674735"/>
            <a:ext cx="2569028" cy="584775"/>
          </a:xfrm>
          <a:prstGeom prst="rect">
            <a:avLst/>
          </a:prstGeom>
        </p:spPr>
        <p:txBody>
          <a:bodyPr wrap="square">
            <a:spAutoFit/>
          </a:bodyPr>
          <a:lstStyle/>
          <a:p>
            <a:pPr marL="0" marR="0" lvl="0" indent="0" defTabSz="914400" rtl="0" eaLnBrk="1" fontAlgn="auto" latinLnBrk="0" hangingPunct="1">
              <a:lnSpc>
                <a:spcPct val="100000"/>
              </a:lnSpc>
              <a:spcBef>
                <a:spcPts val="600"/>
              </a:spcBef>
              <a:spcAft>
                <a:spcPts val="600"/>
              </a:spcAft>
              <a:buClrTx/>
              <a:buSzTx/>
              <a:buFontTx/>
              <a:buNone/>
              <a:tabLst/>
              <a:defRPr/>
            </a:pPr>
            <a:r>
              <a:rPr lang="en-US" sz="3200" b="1" dirty="0">
                <a:solidFill>
                  <a:prstClr val="white"/>
                </a:solidFill>
                <a:latin typeface="Segoe UI" panose="020B0502040204020203" pitchFamily="34" charset="0"/>
                <a:cs typeface="Segoe UI" panose="020B0502040204020203" pitchFamily="34" charset="0"/>
              </a:rPr>
              <a:t>About Data</a:t>
            </a:r>
            <a:endParaRPr kumimoji="0" lang="en-US" sz="32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6" name="TextBox 5">
            <a:extLst>
              <a:ext uri="{FF2B5EF4-FFF2-40B4-BE49-F238E27FC236}">
                <a16:creationId xmlns:a16="http://schemas.microsoft.com/office/drawing/2014/main" id="{60EF1BDD-5AF4-D103-7F0D-E8B12BE0B4E7}"/>
              </a:ext>
            </a:extLst>
          </p:cNvPr>
          <p:cNvSpPr txBox="1"/>
          <p:nvPr/>
        </p:nvSpPr>
        <p:spPr>
          <a:xfrm>
            <a:off x="696684" y="1493494"/>
            <a:ext cx="5551715" cy="4204356"/>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dirty="0">
                <a:solidFill>
                  <a:schemeClr val="bg1"/>
                </a:solidFill>
              </a:rPr>
              <a:t>Data has been taken from the Stack Overflow’s 2023 Developer Survey. </a:t>
            </a:r>
          </a:p>
          <a:p>
            <a:pPr marL="285750" indent="-285750" algn="just">
              <a:lnSpc>
                <a:spcPct val="150000"/>
              </a:lnSpc>
              <a:buFont typeface="Arial" panose="020B0604020202020204" pitchFamily="34" charset="0"/>
              <a:buChar char="•"/>
            </a:pPr>
            <a:r>
              <a:rPr lang="en-US" dirty="0">
                <a:solidFill>
                  <a:schemeClr val="bg1"/>
                </a:solidFill>
              </a:rPr>
              <a:t>Key columns selected for the analysis include age, employment type, coding activities, education level, coding experience, developer type, country, total compensation, and preferences in programming languages. </a:t>
            </a:r>
          </a:p>
          <a:p>
            <a:pPr marL="285750" indent="-285750" algn="just">
              <a:lnSpc>
                <a:spcPct val="150000"/>
              </a:lnSpc>
              <a:buFont typeface="Arial" panose="020B0604020202020204" pitchFamily="34" charset="0"/>
              <a:buChar char="•"/>
            </a:pPr>
            <a:r>
              <a:rPr lang="en-US" dirty="0">
                <a:solidFill>
                  <a:schemeClr val="bg1"/>
                </a:solidFill>
              </a:rPr>
              <a:t>Several Pre-processing steps were done to address missing values and eliminate illogical entries, enhancing the reliability of the analysis.</a:t>
            </a:r>
            <a:endParaRPr lang="en-US" dirty="0"/>
          </a:p>
        </p:txBody>
      </p:sp>
      <p:pic>
        <p:nvPicPr>
          <p:cNvPr id="7" name="Graphic 6">
            <a:extLst>
              <a:ext uri="{FF2B5EF4-FFF2-40B4-BE49-F238E27FC236}">
                <a16:creationId xmlns:a16="http://schemas.microsoft.com/office/drawing/2014/main" id="{7769F7BE-71C1-3B94-50B8-5C2BE81B4F3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37700" y="1"/>
            <a:ext cx="2654300" cy="1726584"/>
          </a:xfrm>
          <a:prstGeom prst="rect">
            <a:avLst/>
          </a:prstGeom>
        </p:spPr>
      </p:pic>
    </p:spTree>
    <p:extLst>
      <p:ext uri="{BB962C8B-B14F-4D97-AF65-F5344CB8AC3E}">
        <p14:creationId xmlns:p14="http://schemas.microsoft.com/office/powerpoint/2010/main" val="3487629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34074" b="20212"/>
          <a:stretch/>
        </p:blipFill>
        <p:spPr>
          <a:xfrm>
            <a:off x="0" y="1553029"/>
            <a:ext cx="12192000" cy="3135086"/>
          </a:xfrm>
          <a:prstGeom prst="rect">
            <a:avLst/>
          </a:prstGeom>
        </p:spPr>
      </p:pic>
      <p:sp>
        <p:nvSpPr>
          <p:cNvPr id="3" name="Rectangle 2"/>
          <p:cNvSpPr/>
          <p:nvPr/>
        </p:nvSpPr>
        <p:spPr>
          <a:xfrm>
            <a:off x="-1" y="1553030"/>
            <a:ext cx="12191999" cy="3135085"/>
          </a:xfrm>
          <a:prstGeom prst="rect">
            <a:avLst/>
          </a:prstGeom>
          <a:gradFill>
            <a:gsLst>
              <a:gs pos="0">
                <a:srgbClr val="024793">
                  <a:alpha val="80000"/>
                </a:srgbClr>
              </a:gs>
              <a:gs pos="100000">
                <a:srgbClr val="33D360">
                  <a:alpha val="20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9" name="Group 78"/>
          <p:cNvGrpSpPr/>
          <p:nvPr/>
        </p:nvGrpSpPr>
        <p:grpSpPr>
          <a:xfrm>
            <a:off x="5915818" y="2033083"/>
            <a:ext cx="360362" cy="352425"/>
            <a:chOff x="4833938" y="2892425"/>
            <a:chExt cx="360362" cy="352425"/>
          </a:xfrm>
          <a:solidFill>
            <a:schemeClr val="bg1"/>
          </a:solidFill>
        </p:grpSpPr>
        <p:sp>
          <p:nvSpPr>
            <p:cNvPr id="80" name="Freeform 79"/>
            <p:cNvSpPr>
              <a:spLocks/>
            </p:cNvSpPr>
            <p:nvPr/>
          </p:nvSpPr>
          <p:spPr bwMode="auto">
            <a:xfrm>
              <a:off x="4833938" y="2892425"/>
              <a:ext cx="269875" cy="247650"/>
            </a:xfrm>
            <a:custGeom>
              <a:avLst/>
              <a:gdLst>
                <a:gd name="T0" fmla="*/ 66 w 72"/>
                <a:gd name="T1" fmla="*/ 34 h 66"/>
                <a:gd name="T2" fmla="*/ 72 w 72"/>
                <a:gd name="T3" fmla="*/ 34 h 66"/>
                <a:gd name="T4" fmla="*/ 72 w 72"/>
                <a:gd name="T5" fmla="*/ 30 h 66"/>
                <a:gd name="T6" fmla="*/ 36 w 72"/>
                <a:gd name="T7" fmla="*/ 0 h 66"/>
                <a:gd name="T8" fmla="*/ 0 w 72"/>
                <a:gd name="T9" fmla="*/ 30 h 66"/>
                <a:gd name="T10" fmla="*/ 9 w 72"/>
                <a:gd name="T11" fmla="*/ 50 h 66"/>
                <a:gd name="T12" fmla="*/ 2 w 72"/>
                <a:gd name="T13" fmla="*/ 63 h 66"/>
                <a:gd name="T14" fmla="*/ 2 w 72"/>
                <a:gd name="T15" fmla="*/ 65 h 66"/>
                <a:gd name="T16" fmla="*/ 4 w 72"/>
                <a:gd name="T17" fmla="*/ 66 h 66"/>
                <a:gd name="T18" fmla="*/ 5 w 72"/>
                <a:gd name="T19" fmla="*/ 66 h 66"/>
                <a:gd name="T20" fmla="*/ 24 w 72"/>
                <a:gd name="T21" fmla="*/ 58 h 66"/>
                <a:gd name="T22" fmla="*/ 29 w 72"/>
                <a:gd name="T23" fmla="*/ 59 h 66"/>
                <a:gd name="T24" fmla="*/ 30 w 72"/>
                <a:gd name="T25" fmla="*/ 59 h 66"/>
                <a:gd name="T26" fmla="*/ 33 w 72"/>
                <a:gd name="T27" fmla="*/ 59 h 66"/>
                <a:gd name="T28" fmla="*/ 66 w 72"/>
                <a:gd name="T29" fmla="*/ 3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 h="66">
                  <a:moveTo>
                    <a:pt x="66" y="34"/>
                  </a:moveTo>
                  <a:cubicBezTo>
                    <a:pt x="68" y="34"/>
                    <a:pt x="70" y="34"/>
                    <a:pt x="72" y="34"/>
                  </a:cubicBezTo>
                  <a:cubicBezTo>
                    <a:pt x="72" y="33"/>
                    <a:pt x="72" y="31"/>
                    <a:pt x="72" y="30"/>
                  </a:cubicBezTo>
                  <a:cubicBezTo>
                    <a:pt x="72" y="13"/>
                    <a:pt x="56" y="0"/>
                    <a:pt x="36" y="0"/>
                  </a:cubicBezTo>
                  <a:cubicBezTo>
                    <a:pt x="16" y="0"/>
                    <a:pt x="0" y="13"/>
                    <a:pt x="0" y="30"/>
                  </a:cubicBezTo>
                  <a:cubicBezTo>
                    <a:pt x="0" y="38"/>
                    <a:pt x="3" y="45"/>
                    <a:pt x="9" y="50"/>
                  </a:cubicBezTo>
                  <a:cubicBezTo>
                    <a:pt x="2" y="63"/>
                    <a:pt x="2" y="63"/>
                    <a:pt x="2" y="63"/>
                  </a:cubicBezTo>
                  <a:cubicBezTo>
                    <a:pt x="2" y="64"/>
                    <a:pt x="2" y="65"/>
                    <a:pt x="2" y="65"/>
                  </a:cubicBezTo>
                  <a:cubicBezTo>
                    <a:pt x="3" y="66"/>
                    <a:pt x="3" y="66"/>
                    <a:pt x="4" y="66"/>
                  </a:cubicBezTo>
                  <a:cubicBezTo>
                    <a:pt x="4" y="66"/>
                    <a:pt x="5" y="66"/>
                    <a:pt x="5" y="66"/>
                  </a:cubicBezTo>
                  <a:cubicBezTo>
                    <a:pt x="24" y="58"/>
                    <a:pt x="24" y="58"/>
                    <a:pt x="24" y="58"/>
                  </a:cubicBezTo>
                  <a:cubicBezTo>
                    <a:pt x="26" y="59"/>
                    <a:pt x="28" y="59"/>
                    <a:pt x="29" y="59"/>
                  </a:cubicBezTo>
                  <a:cubicBezTo>
                    <a:pt x="30" y="59"/>
                    <a:pt x="30" y="59"/>
                    <a:pt x="30" y="59"/>
                  </a:cubicBezTo>
                  <a:cubicBezTo>
                    <a:pt x="30" y="59"/>
                    <a:pt x="31" y="59"/>
                    <a:pt x="33" y="59"/>
                  </a:cubicBezTo>
                  <a:cubicBezTo>
                    <a:pt x="35" y="45"/>
                    <a:pt x="49" y="34"/>
                    <a:pt x="66"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80"/>
            <p:cNvSpPr>
              <a:spLocks/>
            </p:cNvSpPr>
            <p:nvPr/>
          </p:nvSpPr>
          <p:spPr bwMode="auto">
            <a:xfrm>
              <a:off x="4968875" y="3035300"/>
              <a:ext cx="225425" cy="209550"/>
            </a:xfrm>
            <a:custGeom>
              <a:avLst/>
              <a:gdLst>
                <a:gd name="T0" fmla="*/ 30 w 60"/>
                <a:gd name="T1" fmla="*/ 0 h 56"/>
                <a:gd name="T2" fmla="*/ 0 w 60"/>
                <a:gd name="T3" fmla="*/ 26 h 56"/>
                <a:gd name="T4" fmla="*/ 26 w 60"/>
                <a:gd name="T5" fmla="*/ 52 h 56"/>
                <a:gd name="T6" fmla="*/ 26 w 60"/>
                <a:gd name="T7" fmla="*/ 52 h 56"/>
                <a:gd name="T8" fmla="*/ 40 w 60"/>
                <a:gd name="T9" fmla="*/ 50 h 56"/>
                <a:gd name="T10" fmla="*/ 55 w 60"/>
                <a:gd name="T11" fmla="*/ 56 h 56"/>
                <a:gd name="T12" fmla="*/ 57 w 60"/>
                <a:gd name="T13" fmla="*/ 55 h 56"/>
                <a:gd name="T14" fmla="*/ 58 w 60"/>
                <a:gd name="T15" fmla="*/ 53 h 56"/>
                <a:gd name="T16" fmla="*/ 52 w 60"/>
                <a:gd name="T17" fmla="*/ 43 h 56"/>
                <a:gd name="T18" fmla="*/ 60 w 60"/>
                <a:gd name="T19" fmla="*/ 26 h 56"/>
                <a:gd name="T20" fmla="*/ 30 w 60"/>
                <a:gd name="T21"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56">
                  <a:moveTo>
                    <a:pt x="30" y="0"/>
                  </a:moveTo>
                  <a:cubicBezTo>
                    <a:pt x="14" y="0"/>
                    <a:pt x="0" y="12"/>
                    <a:pt x="0" y="26"/>
                  </a:cubicBezTo>
                  <a:cubicBezTo>
                    <a:pt x="0" y="39"/>
                    <a:pt x="12" y="51"/>
                    <a:pt x="26" y="52"/>
                  </a:cubicBezTo>
                  <a:cubicBezTo>
                    <a:pt x="26" y="52"/>
                    <a:pt x="26" y="52"/>
                    <a:pt x="26" y="52"/>
                  </a:cubicBezTo>
                  <a:cubicBezTo>
                    <a:pt x="31" y="53"/>
                    <a:pt x="36" y="52"/>
                    <a:pt x="40" y="50"/>
                  </a:cubicBezTo>
                  <a:cubicBezTo>
                    <a:pt x="41" y="51"/>
                    <a:pt x="54" y="55"/>
                    <a:pt x="55" y="56"/>
                  </a:cubicBezTo>
                  <a:cubicBezTo>
                    <a:pt x="56" y="56"/>
                    <a:pt x="57" y="56"/>
                    <a:pt x="57" y="55"/>
                  </a:cubicBezTo>
                  <a:cubicBezTo>
                    <a:pt x="58" y="55"/>
                    <a:pt x="58" y="54"/>
                    <a:pt x="58" y="53"/>
                  </a:cubicBezTo>
                  <a:cubicBezTo>
                    <a:pt x="57" y="51"/>
                    <a:pt x="54" y="45"/>
                    <a:pt x="52" y="43"/>
                  </a:cubicBezTo>
                  <a:cubicBezTo>
                    <a:pt x="57" y="38"/>
                    <a:pt x="60" y="32"/>
                    <a:pt x="60" y="26"/>
                  </a:cubicBezTo>
                  <a:cubicBezTo>
                    <a:pt x="60" y="12"/>
                    <a:pt x="46" y="0"/>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 name="TextBox 4"/>
          <p:cNvSpPr txBox="1"/>
          <p:nvPr/>
        </p:nvSpPr>
        <p:spPr>
          <a:xfrm>
            <a:off x="1756228" y="2506447"/>
            <a:ext cx="8679542" cy="1723549"/>
          </a:xfrm>
          <a:prstGeom prst="rect">
            <a:avLst/>
          </a:prstGeom>
          <a:noFill/>
        </p:spPr>
        <p:txBody>
          <a:bodyPr wrap="square" lIns="0" tIns="0" rIns="0" bIns="0" rtlCol="0" anchor="ctr">
            <a:spAutoFit/>
          </a:bodyPr>
          <a:lstStyle/>
          <a:p>
            <a:pPr algn="just">
              <a:spcAft>
                <a:spcPts val="600"/>
              </a:spcAft>
            </a:pPr>
            <a:r>
              <a:rPr lang="en-US" sz="2800" dirty="0">
                <a:solidFill>
                  <a:schemeClr val="bg1"/>
                </a:solidFill>
                <a:latin typeface="+mj-lt"/>
              </a:rPr>
              <a:t>How do various factors including coding experience, language preferences and career choices shape the financial landscape for Developers Worldwide?</a:t>
            </a:r>
          </a:p>
        </p:txBody>
      </p:sp>
      <p:sp>
        <p:nvSpPr>
          <p:cNvPr id="4" name="TextBox 3">
            <a:extLst>
              <a:ext uri="{FF2B5EF4-FFF2-40B4-BE49-F238E27FC236}">
                <a16:creationId xmlns:a16="http://schemas.microsoft.com/office/drawing/2014/main" id="{53FB4B51-B709-A495-FE9B-FDD86496E0F4}"/>
              </a:ext>
            </a:extLst>
          </p:cNvPr>
          <p:cNvSpPr txBox="1"/>
          <p:nvPr/>
        </p:nvSpPr>
        <p:spPr>
          <a:xfrm>
            <a:off x="752476" y="606736"/>
            <a:ext cx="7519687"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Fundamental Point of this Analysis</a:t>
            </a:r>
          </a:p>
        </p:txBody>
      </p:sp>
    </p:spTree>
    <p:extLst>
      <p:ext uri="{BB962C8B-B14F-4D97-AF65-F5344CB8AC3E}">
        <p14:creationId xmlns:p14="http://schemas.microsoft.com/office/powerpoint/2010/main" val="12260345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p:cNvCxnSpPr/>
          <p:nvPr/>
        </p:nvCxnSpPr>
        <p:spPr>
          <a:xfrm>
            <a:off x="1006078" y="3507274"/>
            <a:ext cx="10179844"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874713" y="597997"/>
            <a:ext cx="1691169"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Agenda</a:t>
            </a:r>
          </a:p>
        </p:txBody>
      </p:sp>
      <p:sp>
        <p:nvSpPr>
          <p:cNvPr id="8" name="Oval 7"/>
          <p:cNvSpPr/>
          <p:nvPr/>
        </p:nvSpPr>
        <p:spPr>
          <a:xfrm>
            <a:off x="874713" y="3371430"/>
            <a:ext cx="271688" cy="271688"/>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018393" y="3040549"/>
            <a:ext cx="933450" cy="933450"/>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3823835" y="3040549"/>
            <a:ext cx="933450" cy="933450"/>
          </a:xfrm>
          <a:prstGeom prst="ellipse">
            <a:avLst/>
          </a:pr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5629277" y="3040549"/>
            <a:ext cx="933450" cy="933450"/>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7434719" y="3040549"/>
            <a:ext cx="933450" cy="933450"/>
          </a:xfrm>
          <a:prstGeom prst="ellipse">
            <a:avLst/>
          </a:pr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9240161" y="3040549"/>
            <a:ext cx="933450" cy="933450"/>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1045600" y="3371430"/>
            <a:ext cx="271688" cy="271688"/>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c 17"/>
          <p:cNvSpPr/>
          <p:nvPr/>
        </p:nvSpPr>
        <p:spPr>
          <a:xfrm>
            <a:off x="1888217" y="2910373"/>
            <a:ext cx="1193802" cy="1193802"/>
          </a:xfrm>
          <a:prstGeom prst="arc">
            <a:avLst>
              <a:gd name="adj1" fmla="val 9907"/>
              <a:gd name="adj2" fmla="val 10780622"/>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0" name="Straight Connector 19"/>
          <p:cNvCxnSpPr/>
          <p:nvPr/>
        </p:nvCxnSpPr>
        <p:spPr>
          <a:xfrm>
            <a:off x="2486025" y="4104175"/>
            <a:ext cx="0" cy="641349"/>
          </a:xfrm>
          <a:prstGeom prst="line">
            <a:avLst/>
          </a:prstGeom>
          <a:ln w="12700">
            <a:solidFill>
              <a:schemeClr val="bg1">
                <a:lumMod val="8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6" name="TextBox 25"/>
          <p:cNvSpPr txBox="1"/>
          <p:nvPr/>
        </p:nvSpPr>
        <p:spPr>
          <a:xfrm>
            <a:off x="1248102" y="4932433"/>
            <a:ext cx="2474032" cy="373885"/>
          </a:xfrm>
          <a:prstGeom prst="rect">
            <a:avLst/>
          </a:prstGeom>
          <a:noFill/>
        </p:spPr>
        <p:txBody>
          <a:bodyPr wrap="square" lIns="0" tIns="0" rIns="0" bIns="0" rtlCol="0">
            <a:spAutoFit/>
          </a:bodyPr>
          <a:lstStyle/>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Selecting Columns for Identifying Developer Career Trajectories </a:t>
            </a:r>
          </a:p>
        </p:txBody>
      </p:sp>
      <p:sp>
        <p:nvSpPr>
          <p:cNvPr id="27" name="Arc 26"/>
          <p:cNvSpPr/>
          <p:nvPr/>
        </p:nvSpPr>
        <p:spPr>
          <a:xfrm>
            <a:off x="5499101" y="2910373"/>
            <a:ext cx="1193802" cy="1193802"/>
          </a:xfrm>
          <a:prstGeom prst="arc">
            <a:avLst>
              <a:gd name="adj1" fmla="val 9907"/>
              <a:gd name="adj2" fmla="val 10780622"/>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8" name="Straight Connector 27"/>
          <p:cNvCxnSpPr/>
          <p:nvPr/>
        </p:nvCxnSpPr>
        <p:spPr>
          <a:xfrm>
            <a:off x="6096909" y="4104175"/>
            <a:ext cx="0" cy="641349"/>
          </a:xfrm>
          <a:prstGeom prst="line">
            <a:avLst/>
          </a:prstGeom>
          <a:ln w="12700">
            <a:solidFill>
              <a:schemeClr val="bg1">
                <a:lumMod val="8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858986" y="4932433"/>
            <a:ext cx="2474032" cy="758606"/>
          </a:xfrm>
          <a:prstGeom prst="rect">
            <a:avLst/>
          </a:prstGeom>
          <a:noFill/>
        </p:spPr>
        <p:txBody>
          <a:bodyPr wrap="square" lIns="0" tIns="0" rIns="0" bIns="0" rtlCol="0">
            <a:spAutoFit/>
          </a:bodyPr>
          <a:lstStyle/>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Exploratory Data Analysis</a:t>
            </a:r>
          </a:p>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Box Plots</a:t>
            </a:r>
            <a:br>
              <a:rPr lang="en-US" sz="1100" dirty="0">
                <a:solidFill>
                  <a:schemeClr val="tx1">
                    <a:lumMod val="75000"/>
                    <a:lumOff val="25000"/>
                  </a:schemeClr>
                </a:solidFill>
                <a:latin typeface="Calibri Light" panose="020F0302020204030204" pitchFamily="34" charset="0"/>
                <a:cs typeface="Calibri Light" panose="020F0302020204030204" pitchFamily="34" charset="0"/>
              </a:rPr>
            </a:b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Cluster Plots</a:t>
            </a:r>
            <a:br>
              <a:rPr lang="en-US" sz="1100" dirty="0">
                <a:solidFill>
                  <a:schemeClr val="tx1">
                    <a:lumMod val="75000"/>
                    <a:lumOff val="25000"/>
                  </a:schemeClr>
                </a:solidFill>
                <a:latin typeface="Calibri Light" panose="020F0302020204030204" pitchFamily="34" charset="0"/>
                <a:cs typeface="Calibri Light" panose="020F0302020204030204" pitchFamily="34" charset="0"/>
              </a:rPr>
            </a:b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Correlation Analysis</a:t>
            </a:r>
          </a:p>
        </p:txBody>
      </p:sp>
      <p:sp>
        <p:nvSpPr>
          <p:cNvPr id="30" name="Arc 29"/>
          <p:cNvSpPr/>
          <p:nvPr/>
        </p:nvSpPr>
        <p:spPr>
          <a:xfrm>
            <a:off x="9110892" y="2910373"/>
            <a:ext cx="1193802" cy="1193802"/>
          </a:xfrm>
          <a:prstGeom prst="arc">
            <a:avLst>
              <a:gd name="adj1" fmla="val 9907"/>
              <a:gd name="adj2" fmla="val 10780622"/>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1" name="Straight Connector 30"/>
          <p:cNvCxnSpPr/>
          <p:nvPr/>
        </p:nvCxnSpPr>
        <p:spPr>
          <a:xfrm>
            <a:off x="9708700" y="4104175"/>
            <a:ext cx="0" cy="641349"/>
          </a:xfrm>
          <a:prstGeom prst="line">
            <a:avLst/>
          </a:prstGeom>
          <a:ln w="12700">
            <a:solidFill>
              <a:schemeClr val="bg1">
                <a:lumMod val="8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8470777" y="4932433"/>
            <a:ext cx="2474032" cy="566245"/>
          </a:xfrm>
          <a:prstGeom prst="rect">
            <a:avLst/>
          </a:prstGeom>
          <a:noFill/>
        </p:spPr>
        <p:txBody>
          <a:bodyPr wrap="square" lIns="0" tIns="0" rIns="0" bIns="0" rtlCol="0">
            <a:spAutoFit/>
          </a:bodyPr>
          <a:lstStyle/>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Inference of Results</a:t>
            </a:r>
          </a:p>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Understanding EDA Results and Drawing Conclusions from Hypothesis Tests</a:t>
            </a:r>
          </a:p>
        </p:txBody>
      </p:sp>
      <p:sp>
        <p:nvSpPr>
          <p:cNvPr id="35" name="Arc 34"/>
          <p:cNvSpPr/>
          <p:nvPr/>
        </p:nvSpPr>
        <p:spPr>
          <a:xfrm flipV="1">
            <a:off x="3693206" y="2914543"/>
            <a:ext cx="1193802" cy="1193802"/>
          </a:xfrm>
          <a:prstGeom prst="arc">
            <a:avLst>
              <a:gd name="adj1" fmla="val 9907"/>
              <a:gd name="adj2" fmla="val 10780622"/>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6" name="Straight Connector 35"/>
          <p:cNvCxnSpPr/>
          <p:nvPr/>
        </p:nvCxnSpPr>
        <p:spPr>
          <a:xfrm flipV="1">
            <a:off x="4291014" y="2273194"/>
            <a:ext cx="0" cy="641349"/>
          </a:xfrm>
          <a:prstGeom prst="line">
            <a:avLst/>
          </a:prstGeom>
          <a:ln w="12700">
            <a:solidFill>
              <a:schemeClr val="bg1">
                <a:lumMod val="8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3053090" y="1779009"/>
            <a:ext cx="2474032" cy="566245"/>
          </a:xfrm>
          <a:prstGeom prst="rect">
            <a:avLst/>
          </a:prstGeom>
          <a:noFill/>
        </p:spPr>
        <p:txBody>
          <a:bodyPr wrap="square" lIns="0" tIns="0" rIns="0" bIns="0" rtlCol="0">
            <a:spAutoFit/>
          </a:bodyPr>
          <a:lstStyle/>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Data Preprocessing</a:t>
            </a:r>
          </a:p>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Removing Missing &amp; Outliers</a:t>
            </a:r>
          </a:p>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Restructuring Categorical Columns</a:t>
            </a:r>
          </a:p>
        </p:txBody>
      </p:sp>
      <p:sp>
        <p:nvSpPr>
          <p:cNvPr id="38" name="Arc 37"/>
          <p:cNvSpPr/>
          <p:nvPr/>
        </p:nvSpPr>
        <p:spPr>
          <a:xfrm flipV="1">
            <a:off x="7304088" y="2914543"/>
            <a:ext cx="1193802" cy="1193802"/>
          </a:xfrm>
          <a:prstGeom prst="arc">
            <a:avLst>
              <a:gd name="adj1" fmla="val 9907"/>
              <a:gd name="adj2" fmla="val 10780622"/>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9" name="Straight Connector 38"/>
          <p:cNvCxnSpPr/>
          <p:nvPr/>
        </p:nvCxnSpPr>
        <p:spPr>
          <a:xfrm flipV="1">
            <a:off x="7901896" y="2273194"/>
            <a:ext cx="0" cy="641349"/>
          </a:xfrm>
          <a:prstGeom prst="line">
            <a:avLst/>
          </a:prstGeom>
          <a:ln w="12700">
            <a:solidFill>
              <a:schemeClr val="bg1">
                <a:lumMod val="8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grpSp>
        <p:nvGrpSpPr>
          <p:cNvPr id="53" name="Group 52"/>
          <p:cNvGrpSpPr/>
          <p:nvPr/>
        </p:nvGrpSpPr>
        <p:grpSpPr>
          <a:xfrm>
            <a:off x="2321604" y="3330268"/>
            <a:ext cx="360363" cy="354013"/>
            <a:chOff x="9161463" y="4692650"/>
            <a:chExt cx="360363" cy="354013"/>
          </a:xfrm>
          <a:solidFill>
            <a:schemeClr val="bg1"/>
          </a:solidFill>
        </p:grpSpPr>
        <p:sp>
          <p:nvSpPr>
            <p:cNvPr id="54" name="Freeform 156"/>
            <p:cNvSpPr>
              <a:spLocks noEditPoints="1"/>
            </p:cNvSpPr>
            <p:nvPr/>
          </p:nvSpPr>
          <p:spPr bwMode="auto">
            <a:xfrm>
              <a:off x="9161463" y="4692650"/>
              <a:ext cx="255588" cy="330200"/>
            </a:xfrm>
            <a:custGeom>
              <a:avLst/>
              <a:gdLst>
                <a:gd name="T0" fmla="*/ 48 w 68"/>
                <a:gd name="T1" fmla="*/ 76 h 88"/>
                <a:gd name="T2" fmla="*/ 48 w 68"/>
                <a:gd name="T3" fmla="*/ 76 h 88"/>
                <a:gd name="T4" fmla="*/ 49 w 68"/>
                <a:gd name="T5" fmla="*/ 76 h 88"/>
                <a:gd name="T6" fmla="*/ 50 w 68"/>
                <a:gd name="T7" fmla="*/ 74 h 88"/>
                <a:gd name="T8" fmla="*/ 68 w 68"/>
                <a:gd name="T9" fmla="*/ 56 h 88"/>
                <a:gd name="T10" fmla="*/ 68 w 68"/>
                <a:gd name="T11" fmla="*/ 22 h 88"/>
                <a:gd name="T12" fmla="*/ 67 w 68"/>
                <a:gd name="T13" fmla="*/ 21 h 88"/>
                <a:gd name="T14" fmla="*/ 47 w 68"/>
                <a:gd name="T15" fmla="*/ 1 h 88"/>
                <a:gd name="T16" fmla="*/ 46 w 68"/>
                <a:gd name="T17" fmla="*/ 0 h 88"/>
                <a:gd name="T18" fmla="*/ 2 w 68"/>
                <a:gd name="T19" fmla="*/ 0 h 88"/>
                <a:gd name="T20" fmla="*/ 0 w 68"/>
                <a:gd name="T21" fmla="*/ 2 h 88"/>
                <a:gd name="T22" fmla="*/ 0 w 68"/>
                <a:gd name="T23" fmla="*/ 86 h 88"/>
                <a:gd name="T24" fmla="*/ 2 w 68"/>
                <a:gd name="T25" fmla="*/ 88 h 88"/>
                <a:gd name="T26" fmla="*/ 45 w 68"/>
                <a:gd name="T27" fmla="*/ 88 h 88"/>
                <a:gd name="T28" fmla="*/ 48 w 68"/>
                <a:gd name="T29" fmla="*/ 76 h 88"/>
                <a:gd name="T30" fmla="*/ 46 w 68"/>
                <a:gd name="T31" fmla="*/ 2 h 88"/>
                <a:gd name="T32" fmla="*/ 66 w 68"/>
                <a:gd name="T33" fmla="*/ 22 h 88"/>
                <a:gd name="T34" fmla="*/ 46 w 68"/>
                <a:gd name="T35" fmla="*/ 22 h 88"/>
                <a:gd name="T36" fmla="*/ 46 w 68"/>
                <a:gd name="T37" fmla="*/ 2 h 88"/>
                <a:gd name="T38" fmla="*/ 14 w 68"/>
                <a:gd name="T39" fmla="*/ 24 h 88"/>
                <a:gd name="T40" fmla="*/ 32 w 68"/>
                <a:gd name="T41" fmla="*/ 24 h 88"/>
                <a:gd name="T42" fmla="*/ 34 w 68"/>
                <a:gd name="T43" fmla="*/ 26 h 88"/>
                <a:gd name="T44" fmla="*/ 32 w 68"/>
                <a:gd name="T45" fmla="*/ 28 h 88"/>
                <a:gd name="T46" fmla="*/ 14 w 68"/>
                <a:gd name="T47" fmla="*/ 28 h 88"/>
                <a:gd name="T48" fmla="*/ 12 w 68"/>
                <a:gd name="T49" fmla="*/ 26 h 88"/>
                <a:gd name="T50" fmla="*/ 14 w 68"/>
                <a:gd name="T51" fmla="*/ 24 h 88"/>
                <a:gd name="T52" fmla="*/ 14 w 68"/>
                <a:gd name="T53" fmla="*/ 36 h 88"/>
                <a:gd name="T54" fmla="*/ 46 w 68"/>
                <a:gd name="T55" fmla="*/ 36 h 88"/>
                <a:gd name="T56" fmla="*/ 48 w 68"/>
                <a:gd name="T57" fmla="*/ 38 h 88"/>
                <a:gd name="T58" fmla="*/ 46 w 68"/>
                <a:gd name="T59" fmla="*/ 40 h 88"/>
                <a:gd name="T60" fmla="*/ 14 w 68"/>
                <a:gd name="T61" fmla="*/ 40 h 88"/>
                <a:gd name="T62" fmla="*/ 12 w 68"/>
                <a:gd name="T63" fmla="*/ 38 h 88"/>
                <a:gd name="T64" fmla="*/ 14 w 68"/>
                <a:gd name="T65" fmla="*/ 36 h 88"/>
                <a:gd name="T66" fmla="*/ 34 w 68"/>
                <a:gd name="T67" fmla="*/ 64 h 88"/>
                <a:gd name="T68" fmla="*/ 14 w 68"/>
                <a:gd name="T69" fmla="*/ 64 h 88"/>
                <a:gd name="T70" fmla="*/ 12 w 68"/>
                <a:gd name="T71" fmla="*/ 62 h 88"/>
                <a:gd name="T72" fmla="*/ 14 w 68"/>
                <a:gd name="T73" fmla="*/ 60 h 88"/>
                <a:gd name="T74" fmla="*/ 34 w 68"/>
                <a:gd name="T75" fmla="*/ 60 h 88"/>
                <a:gd name="T76" fmla="*/ 36 w 68"/>
                <a:gd name="T77" fmla="*/ 62 h 88"/>
                <a:gd name="T78" fmla="*/ 34 w 68"/>
                <a:gd name="T79" fmla="*/ 64 h 88"/>
                <a:gd name="T80" fmla="*/ 38 w 68"/>
                <a:gd name="T81" fmla="*/ 52 h 88"/>
                <a:gd name="T82" fmla="*/ 14 w 68"/>
                <a:gd name="T83" fmla="*/ 52 h 88"/>
                <a:gd name="T84" fmla="*/ 12 w 68"/>
                <a:gd name="T85" fmla="*/ 50 h 88"/>
                <a:gd name="T86" fmla="*/ 14 w 68"/>
                <a:gd name="T87" fmla="*/ 48 h 88"/>
                <a:gd name="T88" fmla="*/ 38 w 68"/>
                <a:gd name="T89" fmla="*/ 48 h 88"/>
                <a:gd name="T90" fmla="*/ 40 w 68"/>
                <a:gd name="T91" fmla="*/ 50 h 88"/>
                <a:gd name="T92" fmla="*/ 38 w 68"/>
                <a:gd name="T93" fmla="*/ 5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48" y="76"/>
                  </a:moveTo>
                  <a:cubicBezTo>
                    <a:pt x="48" y="76"/>
                    <a:pt x="48" y="76"/>
                    <a:pt x="48" y="76"/>
                  </a:cubicBezTo>
                  <a:cubicBezTo>
                    <a:pt x="48" y="76"/>
                    <a:pt x="49" y="76"/>
                    <a:pt x="49" y="76"/>
                  </a:cubicBezTo>
                  <a:cubicBezTo>
                    <a:pt x="49" y="75"/>
                    <a:pt x="49" y="74"/>
                    <a:pt x="50" y="74"/>
                  </a:cubicBezTo>
                  <a:cubicBezTo>
                    <a:pt x="68" y="56"/>
                    <a:pt x="68" y="56"/>
                    <a:pt x="68" y="56"/>
                  </a:cubicBezTo>
                  <a:cubicBezTo>
                    <a:pt x="68" y="22"/>
                    <a:pt x="68" y="22"/>
                    <a:pt x="68" y="22"/>
                  </a:cubicBezTo>
                  <a:cubicBezTo>
                    <a:pt x="68" y="21"/>
                    <a:pt x="68" y="21"/>
                    <a:pt x="67" y="21"/>
                  </a:cubicBezTo>
                  <a:cubicBezTo>
                    <a:pt x="47" y="1"/>
                    <a:pt x="47" y="1"/>
                    <a:pt x="47" y="1"/>
                  </a:cubicBezTo>
                  <a:cubicBezTo>
                    <a:pt x="47" y="0"/>
                    <a:pt x="47" y="0"/>
                    <a:pt x="46" y="0"/>
                  </a:cubicBezTo>
                  <a:cubicBezTo>
                    <a:pt x="2" y="0"/>
                    <a:pt x="2" y="0"/>
                    <a:pt x="2" y="0"/>
                  </a:cubicBezTo>
                  <a:cubicBezTo>
                    <a:pt x="1" y="0"/>
                    <a:pt x="0" y="1"/>
                    <a:pt x="0" y="2"/>
                  </a:cubicBezTo>
                  <a:cubicBezTo>
                    <a:pt x="0" y="86"/>
                    <a:pt x="0" y="86"/>
                    <a:pt x="0" y="86"/>
                  </a:cubicBezTo>
                  <a:cubicBezTo>
                    <a:pt x="0" y="87"/>
                    <a:pt x="1" y="88"/>
                    <a:pt x="2" y="88"/>
                  </a:cubicBezTo>
                  <a:cubicBezTo>
                    <a:pt x="45" y="88"/>
                    <a:pt x="45" y="88"/>
                    <a:pt x="45" y="88"/>
                  </a:cubicBezTo>
                  <a:lnTo>
                    <a:pt x="48" y="76"/>
                  </a:lnTo>
                  <a:close/>
                  <a:moveTo>
                    <a:pt x="46" y="2"/>
                  </a:moveTo>
                  <a:cubicBezTo>
                    <a:pt x="66" y="22"/>
                    <a:pt x="66" y="22"/>
                    <a:pt x="66" y="22"/>
                  </a:cubicBezTo>
                  <a:cubicBezTo>
                    <a:pt x="46" y="22"/>
                    <a:pt x="46" y="22"/>
                    <a:pt x="46" y="22"/>
                  </a:cubicBezTo>
                  <a:lnTo>
                    <a:pt x="46" y="2"/>
                  </a:lnTo>
                  <a:close/>
                  <a:moveTo>
                    <a:pt x="14" y="24"/>
                  </a:moveTo>
                  <a:cubicBezTo>
                    <a:pt x="32" y="24"/>
                    <a:pt x="32" y="24"/>
                    <a:pt x="32" y="24"/>
                  </a:cubicBezTo>
                  <a:cubicBezTo>
                    <a:pt x="33" y="24"/>
                    <a:pt x="34" y="25"/>
                    <a:pt x="34" y="26"/>
                  </a:cubicBezTo>
                  <a:cubicBezTo>
                    <a:pt x="34" y="27"/>
                    <a:pt x="33" y="28"/>
                    <a:pt x="32" y="28"/>
                  </a:cubicBezTo>
                  <a:cubicBezTo>
                    <a:pt x="14" y="28"/>
                    <a:pt x="14" y="28"/>
                    <a:pt x="14" y="28"/>
                  </a:cubicBezTo>
                  <a:cubicBezTo>
                    <a:pt x="13" y="28"/>
                    <a:pt x="12" y="27"/>
                    <a:pt x="12" y="26"/>
                  </a:cubicBezTo>
                  <a:cubicBezTo>
                    <a:pt x="12" y="25"/>
                    <a:pt x="13" y="24"/>
                    <a:pt x="14" y="24"/>
                  </a:cubicBezTo>
                  <a:close/>
                  <a:moveTo>
                    <a:pt x="14" y="36"/>
                  </a:moveTo>
                  <a:cubicBezTo>
                    <a:pt x="46" y="36"/>
                    <a:pt x="46" y="36"/>
                    <a:pt x="46" y="36"/>
                  </a:cubicBezTo>
                  <a:cubicBezTo>
                    <a:pt x="47" y="36"/>
                    <a:pt x="48" y="37"/>
                    <a:pt x="48" y="38"/>
                  </a:cubicBezTo>
                  <a:cubicBezTo>
                    <a:pt x="48" y="39"/>
                    <a:pt x="47" y="40"/>
                    <a:pt x="46" y="40"/>
                  </a:cubicBezTo>
                  <a:cubicBezTo>
                    <a:pt x="14" y="40"/>
                    <a:pt x="14" y="40"/>
                    <a:pt x="14" y="40"/>
                  </a:cubicBezTo>
                  <a:cubicBezTo>
                    <a:pt x="13" y="40"/>
                    <a:pt x="12" y="39"/>
                    <a:pt x="12" y="38"/>
                  </a:cubicBezTo>
                  <a:cubicBezTo>
                    <a:pt x="12" y="37"/>
                    <a:pt x="13" y="36"/>
                    <a:pt x="14" y="36"/>
                  </a:cubicBezTo>
                  <a:close/>
                  <a:moveTo>
                    <a:pt x="34" y="64"/>
                  </a:moveTo>
                  <a:cubicBezTo>
                    <a:pt x="14" y="64"/>
                    <a:pt x="14" y="64"/>
                    <a:pt x="14" y="64"/>
                  </a:cubicBezTo>
                  <a:cubicBezTo>
                    <a:pt x="13" y="64"/>
                    <a:pt x="12" y="63"/>
                    <a:pt x="12" y="62"/>
                  </a:cubicBezTo>
                  <a:cubicBezTo>
                    <a:pt x="12" y="61"/>
                    <a:pt x="13" y="60"/>
                    <a:pt x="14" y="60"/>
                  </a:cubicBezTo>
                  <a:cubicBezTo>
                    <a:pt x="34" y="60"/>
                    <a:pt x="34" y="60"/>
                    <a:pt x="34" y="60"/>
                  </a:cubicBezTo>
                  <a:cubicBezTo>
                    <a:pt x="35" y="60"/>
                    <a:pt x="36" y="61"/>
                    <a:pt x="36" y="62"/>
                  </a:cubicBezTo>
                  <a:cubicBezTo>
                    <a:pt x="36" y="63"/>
                    <a:pt x="35" y="64"/>
                    <a:pt x="34" y="64"/>
                  </a:cubicBezTo>
                  <a:close/>
                  <a:moveTo>
                    <a:pt x="38" y="52"/>
                  </a:moveTo>
                  <a:cubicBezTo>
                    <a:pt x="14" y="52"/>
                    <a:pt x="14" y="52"/>
                    <a:pt x="14" y="52"/>
                  </a:cubicBezTo>
                  <a:cubicBezTo>
                    <a:pt x="13" y="52"/>
                    <a:pt x="12" y="51"/>
                    <a:pt x="12" y="50"/>
                  </a:cubicBezTo>
                  <a:cubicBezTo>
                    <a:pt x="12" y="49"/>
                    <a:pt x="13" y="48"/>
                    <a:pt x="14" y="48"/>
                  </a:cubicBezTo>
                  <a:cubicBezTo>
                    <a:pt x="38" y="48"/>
                    <a:pt x="38" y="48"/>
                    <a:pt x="38" y="48"/>
                  </a:cubicBezTo>
                  <a:cubicBezTo>
                    <a:pt x="39" y="48"/>
                    <a:pt x="40" y="49"/>
                    <a:pt x="40" y="50"/>
                  </a:cubicBezTo>
                  <a:cubicBezTo>
                    <a:pt x="40" y="51"/>
                    <a:pt x="39" y="52"/>
                    <a:pt x="38"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157"/>
            <p:cNvSpPr>
              <a:spLocks/>
            </p:cNvSpPr>
            <p:nvPr/>
          </p:nvSpPr>
          <p:spPr bwMode="auto">
            <a:xfrm>
              <a:off x="9364663" y="4903788"/>
              <a:ext cx="119063" cy="119063"/>
            </a:xfrm>
            <a:custGeom>
              <a:avLst/>
              <a:gdLst>
                <a:gd name="T0" fmla="*/ 45 w 75"/>
                <a:gd name="T1" fmla="*/ 0 h 75"/>
                <a:gd name="T2" fmla="*/ 0 w 75"/>
                <a:gd name="T3" fmla="*/ 45 h 75"/>
                <a:gd name="T4" fmla="*/ 30 w 75"/>
                <a:gd name="T5" fmla="*/ 75 h 75"/>
                <a:gd name="T6" fmla="*/ 75 w 75"/>
                <a:gd name="T7" fmla="*/ 30 h 75"/>
                <a:gd name="T8" fmla="*/ 45 w 75"/>
                <a:gd name="T9" fmla="*/ 0 h 75"/>
              </a:gdLst>
              <a:ahLst/>
              <a:cxnLst>
                <a:cxn ang="0">
                  <a:pos x="T0" y="T1"/>
                </a:cxn>
                <a:cxn ang="0">
                  <a:pos x="T2" y="T3"/>
                </a:cxn>
                <a:cxn ang="0">
                  <a:pos x="T4" y="T5"/>
                </a:cxn>
                <a:cxn ang="0">
                  <a:pos x="T6" y="T7"/>
                </a:cxn>
                <a:cxn ang="0">
                  <a:pos x="T8" y="T9"/>
                </a:cxn>
              </a:cxnLst>
              <a:rect l="0" t="0" r="r" b="b"/>
              <a:pathLst>
                <a:path w="75" h="75">
                  <a:moveTo>
                    <a:pt x="45" y="0"/>
                  </a:moveTo>
                  <a:lnTo>
                    <a:pt x="0" y="45"/>
                  </a:lnTo>
                  <a:lnTo>
                    <a:pt x="30" y="75"/>
                  </a:lnTo>
                  <a:lnTo>
                    <a:pt x="75" y="30"/>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158"/>
            <p:cNvSpPr>
              <a:spLocks/>
            </p:cNvSpPr>
            <p:nvPr/>
          </p:nvSpPr>
          <p:spPr bwMode="auto">
            <a:xfrm>
              <a:off x="9340850" y="4989513"/>
              <a:ext cx="57150" cy="57150"/>
            </a:xfrm>
            <a:custGeom>
              <a:avLst/>
              <a:gdLst>
                <a:gd name="T0" fmla="*/ 4 w 15"/>
                <a:gd name="T1" fmla="*/ 0 h 15"/>
                <a:gd name="T2" fmla="*/ 0 w 15"/>
                <a:gd name="T3" fmla="*/ 12 h 15"/>
                <a:gd name="T4" fmla="*/ 1 w 15"/>
                <a:gd name="T5" fmla="*/ 14 h 15"/>
                <a:gd name="T6" fmla="*/ 2 w 15"/>
                <a:gd name="T7" fmla="*/ 15 h 15"/>
                <a:gd name="T8" fmla="*/ 3 w 15"/>
                <a:gd name="T9" fmla="*/ 15 h 15"/>
                <a:gd name="T10" fmla="*/ 15 w 15"/>
                <a:gd name="T11" fmla="*/ 11 h 15"/>
                <a:gd name="T12" fmla="*/ 4 w 15"/>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5" h="15">
                  <a:moveTo>
                    <a:pt x="4" y="0"/>
                  </a:moveTo>
                  <a:cubicBezTo>
                    <a:pt x="0" y="12"/>
                    <a:pt x="0" y="12"/>
                    <a:pt x="0" y="12"/>
                  </a:cubicBezTo>
                  <a:cubicBezTo>
                    <a:pt x="0" y="13"/>
                    <a:pt x="0" y="14"/>
                    <a:pt x="1" y="14"/>
                  </a:cubicBezTo>
                  <a:cubicBezTo>
                    <a:pt x="1" y="15"/>
                    <a:pt x="1" y="15"/>
                    <a:pt x="2" y="15"/>
                  </a:cubicBezTo>
                  <a:cubicBezTo>
                    <a:pt x="2" y="15"/>
                    <a:pt x="2" y="15"/>
                    <a:pt x="3" y="15"/>
                  </a:cubicBezTo>
                  <a:cubicBezTo>
                    <a:pt x="15" y="11"/>
                    <a:pt x="15" y="11"/>
                    <a:pt x="15" y="11"/>
                  </a:cubicBez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159"/>
            <p:cNvSpPr>
              <a:spLocks/>
            </p:cNvSpPr>
            <p:nvPr/>
          </p:nvSpPr>
          <p:spPr bwMode="auto">
            <a:xfrm>
              <a:off x="9447213" y="4865688"/>
              <a:ext cx="74613" cy="74613"/>
            </a:xfrm>
            <a:custGeom>
              <a:avLst/>
              <a:gdLst>
                <a:gd name="T0" fmla="*/ 19 w 20"/>
                <a:gd name="T1" fmla="*/ 11 h 20"/>
                <a:gd name="T2" fmla="*/ 9 w 20"/>
                <a:gd name="T3" fmla="*/ 1 h 20"/>
                <a:gd name="T4" fmla="*/ 7 w 20"/>
                <a:gd name="T5" fmla="*/ 1 h 20"/>
                <a:gd name="T6" fmla="*/ 0 w 20"/>
                <a:gd name="T7" fmla="*/ 7 h 20"/>
                <a:gd name="T8" fmla="*/ 13 w 20"/>
                <a:gd name="T9" fmla="*/ 20 h 20"/>
                <a:gd name="T10" fmla="*/ 19 w 20"/>
                <a:gd name="T11" fmla="*/ 13 h 20"/>
                <a:gd name="T12" fmla="*/ 19 w 20"/>
                <a:gd name="T13" fmla="*/ 11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19" y="11"/>
                  </a:moveTo>
                  <a:cubicBezTo>
                    <a:pt x="9" y="1"/>
                    <a:pt x="9" y="1"/>
                    <a:pt x="9" y="1"/>
                  </a:cubicBezTo>
                  <a:cubicBezTo>
                    <a:pt x="9" y="0"/>
                    <a:pt x="7" y="0"/>
                    <a:pt x="7" y="1"/>
                  </a:cubicBezTo>
                  <a:cubicBezTo>
                    <a:pt x="0" y="7"/>
                    <a:pt x="0" y="7"/>
                    <a:pt x="0" y="7"/>
                  </a:cubicBezTo>
                  <a:cubicBezTo>
                    <a:pt x="13" y="20"/>
                    <a:pt x="13" y="20"/>
                    <a:pt x="13" y="20"/>
                  </a:cubicBezTo>
                  <a:cubicBezTo>
                    <a:pt x="19" y="13"/>
                    <a:pt x="19" y="13"/>
                    <a:pt x="19" y="13"/>
                  </a:cubicBezTo>
                  <a:cubicBezTo>
                    <a:pt x="20" y="13"/>
                    <a:pt x="20" y="11"/>
                    <a:pt x="1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9" name="Group 58"/>
          <p:cNvGrpSpPr/>
          <p:nvPr/>
        </p:nvGrpSpPr>
        <p:grpSpPr>
          <a:xfrm>
            <a:off x="4139748" y="3326299"/>
            <a:ext cx="301625" cy="361951"/>
            <a:chOff x="5584825" y="2163763"/>
            <a:chExt cx="301625" cy="361951"/>
          </a:xfrm>
          <a:solidFill>
            <a:schemeClr val="bg1"/>
          </a:solidFill>
        </p:grpSpPr>
        <p:sp>
          <p:nvSpPr>
            <p:cNvPr id="60" name="Freeform 189"/>
            <p:cNvSpPr>
              <a:spLocks/>
            </p:cNvSpPr>
            <p:nvPr/>
          </p:nvSpPr>
          <p:spPr bwMode="auto">
            <a:xfrm>
              <a:off x="5672138" y="2311401"/>
              <a:ext cx="123825" cy="101600"/>
            </a:xfrm>
            <a:custGeom>
              <a:avLst/>
              <a:gdLst>
                <a:gd name="T0" fmla="*/ 12 w 33"/>
                <a:gd name="T1" fmla="*/ 27 h 27"/>
                <a:gd name="T2" fmla="*/ 11 w 33"/>
                <a:gd name="T3" fmla="*/ 26 h 27"/>
                <a:gd name="T4" fmla="*/ 1 w 33"/>
                <a:gd name="T5" fmla="*/ 16 h 27"/>
                <a:gd name="T6" fmla="*/ 1 w 33"/>
                <a:gd name="T7" fmla="*/ 14 h 27"/>
                <a:gd name="T8" fmla="*/ 4 w 33"/>
                <a:gd name="T9" fmla="*/ 14 h 27"/>
                <a:gd name="T10" fmla="*/ 12 w 33"/>
                <a:gd name="T11" fmla="*/ 22 h 27"/>
                <a:gd name="T12" fmla="*/ 29 w 33"/>
                <a:gd name="T13" fmla="*/ 1 h 27"/>
                <a:gd name="T14" fmla="*/ 32 w 33"/>
                <a:gd name="T15" fmla="*/ 0 h 27"/>
                <a:gd name="T16" fmla="*/ 33 w 33"/>
                <a:gd name="T17" fmla="*/ 3 h 27"/>
                <a:gd name="T18" fmla="*/ 14 w 33"/>
                <a:gd name="T19" fmla="*/ 26 h 27"/>
                <a:gd name="T20" fmla="*/ 13 w 33"/>
                <a:gd name="T21" fmla="*/ 27 h 27"/>
                <a:gd name="T22" fmla="*/ 12 w 33"/>
                <a:gd name="T23"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27">
                  <a:moveTo>
                    <a:pt x="12" y="27"/>
                  </a:moveTo>
                  <a:cubicBezTo>
                    <a:pt x="12" y="27"/>
                    <a:pt x="11" y="27"/>
                    <a:pt x="11" y="26"/>
                  </a:cubicBezTo>
                  <a:cubicBezTo>
                    <a:pt x="1" y="16"/>
                    <a:pt x="1" y="16"/>
                    <a:pt x="1" y="16"/>
                  </a:cubicBezTo>
                  <a:cubicBezTo>
                    <a:pt x="0" y="16"/>
                    <a:pt x="0" y="14"/>
                    <a:pt x="1" y="14"/>
                  </a:cubicBezTo>
                  <a:cubicBezTo>
                    <a:pt x="2" y="13"/>
                    <a:pt x="3" y="13"/>
                    <a:pt x="4" y="14"/>
                  </a:cubicBezTo>
                  <a:cubicBezTo>
                    <a:pt x="12" y="22"/>
                    <a:pt x="12" y="22"/>
                    <a:pt x="12" y="22"/>
                  </a:cubicBezTo>
                  <a:cubicBezTo>
                    <a:pt x="29" y="1"/>
                    <a:pt x="29" y="1"/>
                    <a:pt x="29" y="1"/>
                  </a:cubicBezTo>
                  <a:cubicBezTo>
                    <a:pt x="30" y="0"/>
                    <a:pt x="31" y="0"/>
                    <a:pt x="32" y="0"/>
                  </a:cubicBezTo>
                  <a:cubicBezTo>
                    <a:pt x="33" y="1"/>
                    <a:pt x="33" y="2"/>
                    <a:pt x="33" y="3"/>
                  </a:cubicBezTo>
                  <a:cubicBezTo>
                    <a:pt x="14" y="26"/>
                    <a:pt x="14" y="26"/>
                    <a:pt x="14" y="26"/>
                  </a:cubicBezTo>
                  <a:cubicBezTo>
                    <a:pt x="14" y="27"/>
                    <a:pt x="13" y="27"/>
                    <a:pt x="13" y="27"/>
                  </a:cubicBezTo>
                  <a:cubicBezTo>
                    <a:pt x="13" y="27"/>
                    <a:pt x="13" y="27"/>
                    <a:pt x="1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190"/>
            <p:cNvSpPr>
              <a:spLocks/>
            </p:cNvSpPr>
            <p:nvPr/>
          </p:nvSpPr>
          <p:spPr bwMode="auto">
            <a:xfrm>
              <a:off x="5667375" y="2163763"/>
              <a:ext cx="136525" cy="104775"/>
            </a:xfrm>
            <a:custGeom>
              <a:avLst/>
              <a:gdLst>
                <a:gd name="T0" fmla="*/ 34 w 36"/>
                <a:gd name="T1" fmla="*/ 8 h 28"/>
                <a:gd name="T2" fmla="*/ 28 w 36"/>
                <a:gd name="T3" fmla="*/ 8 h 28"/>
                <a:gd name="T4" fmla="*/ 18 w 36"/>
                <a:gd name="T5" fmla="*/ 0 h 28"/>
                <a:gd name="T6" fmla="*/ 8 w 36"/>
                <a:gd name="T7" fmla="*/ 8 h 28"/>
                <a:gd name="T8" fmla="*/ 2 w 36"/>
                <a:gd name="T9" fmla="*/ 8 h 28"/>
                <a:gd name="T10" fmla="*/ 0 w 36"/>
                <a:gd name="T11" fmla="*/ 10 h 28"/>
                <a:gd name="T12" fmla="*/ 0 w 36"/>
                <a:gd name="T13" fmla="*/ 26 h 28"/>
                <a:gd name="T14" fmla="*/ 2 w 36"/>
                <a:gd name="T15" fmla="*/ 28 h 28"/>
                <a:gd name="T16" fmla="*/ 34 w 36"/>
                <a:gd name="T17" fmla="*/ 28 h 28"/>
                <a:gd name="T18" fmla="*/ 36 w 36"/>
                <a:gd name="T19" fmla="*/ 26 h 28"/>
                <a:gd name="T20" fmla="*/ 36 w 36"/>
                <a:gd name="T21" fmla="*/ 10 h 28"/>
                <a:gd name="T22" fmla="*/ 34 w 36"/>
                <a:gd name="T23" fmla="*/ 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28">
                  <a:moveTo>
                    <a:pt x="34" y="8"/>
                  </a:moveTo>
                  <a:cubicBezTo>
                    <a:pt x="28" y="8"/>
                    <a:pt x="28" y="8"/>
                    <a:pt x="28" y="8"/>
                  </a:cubicBezTo>
                  <a:cubicBezTo>
                    <a:pt x="27" y="3"/>
                    <a:pt x="23" y="0"/>
                    <a:pt x="18" y="0"/>
                  </a:cubicBezTo>
                  <a:cubicBezTo>
                    <a:pt x="13" y="0"/>
                    <a:pt x="9" y="3"/>
                    <a:pt x="8" y="8"/>
                  </a:cubicBezTo>
                  <a:cubicBezTo>
                    <a:pt x="2" y="8"/>
                    <a:pt x="2" y="8"/>
                    <a:pt x="2" y="8"/>
                  </a:cubicBezTo>
                  <a:cubicBezTo>
                    <a:pt x="1" y="8"/>
                    <a:pt x="0" y="9"/>
                    <a:pt x="0" y="10"/>
                  </a:cubicBezTo>
                  <a:cubicBezTo>
                    <a:pt x="0" y="26"/>
                    <a:pt x="0" y="26"/>
                    <a:pt x="0" y="26"/>
                  </a:cubicBezTo>
                  <a:cubicBezTo>
                    <a:pt x="0" y="27"/>
                    <a:pt x="1" y="28"/>
                    <a:pt x="2" y="28"/>
                  </a:cubicBezTo>
                  <a:cubicBezTo>
                    <a:pt x="34" y="28"/>
                    <a:pt x="34" y="28"/>
                    <a:pt x="34" y="28"/>
                  </a:cubicBezTo>
                  <a:cubicBezTo>
                    <a:pt x="35" y="28"/>
                    <a:pt x="36" y="27"/>
                    <a:pt x="36" y="26"/>
                  </a:cubicBezTo>
                  <a:cubicBezTo>
                    <a:pt x="36" y="10"/>
                    <a:pt x="36" y="10"/>
                    <a:pt x="36" y="10"/>
                  </a:cubicBezTo>
                  <a:cubicBezTo>
                    <a:pt x="36" y="9"/>
                    <a:pt x="35" y="8"/>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191"/>
            <p:cNvSpPr>
              <a:spLocks/>
            </p:cNvSpPr>
            <p:nvPr/>
          </p:nvSpPr>
          <p:spPr bwMode="auto">
            <a:xfrm>
              <a:off x="5584825" y="2209801"/>
              <a:ext cx="301625" cy="315913"/>
            </a:xfrm>
            <a:custGeom>
              <a:avLst/>
              <a:gdLst>
                <a:gd name="T0" fmla="*/ 78 w 80"/>
                <a:gd name="T1" fmla="*/ 0 h 84"/>
                <a:gd name="T2" fmla="*/ 62 w 80"/>
                <a:gd name="T3" fmla="*/ 0 h 84"/>
                <a:gd name="T4" fmla="*/ 62 w 80"/>
                <a:gd name="T5" fmla="*/ 8 h 84"/>
                <a:gd name="T6" fmla="*/ 70 w 80"/>
                <a:gd name="T7" fmla="*/ 8 h 84"/>
                <a:gd name="T8" fmla="*/ 72 w 80"/>
                <a:gd name="T9" fmla="*/ 10 h 84"/>
                <a:gd name="T10" fmla="*/ 72 w 80"/>
                <a:gd name="T11" fmla="*/ 58 h 84"/>
                <a:gd name="T12" fmla="*/ 72 w 80"/>
                <a:gd name="T13" fmla="*/ 59 h 84"/>
                <a:gd name="T14" fmla="*/ 58 w 80"/>
                <a:gd name="T15" fmla="*/ 75 h 84"/>
                <a:gd name="T16" fmla="*/ 56 w 80"/>
                <a:gd name="T17" fmla="*/ 76 h 84"/>
                <a:gd name="T18" fmla="*/ 10 w 80"/>
                <a:gd name="T19" fmla="*/ 76 h 84"/>
                <a:gd name="T20" fmla="*/ 8 w 80"/>
                <a:gd name="T21" fmla="*/ 74 h 84"/>
                <a:gd name="T22" fmla="*/ 8 w 80"/>
                <a:gd name="T23" fmla="*/ 10 h 84"/>
                <a:gd name="T24" fmla="*/ 10 w 80"/>
                <a:gd name="T25" fmla="*/ 8 h 84"/>
                <a:gd name="T26" fmla="*/ 18 w 80"/>
                <a:gd name="T27" fmla="*/ 8 h 84"/>
                <a:gd name="T28" fmla="*/ 18 w 80"/>
                <a:gd name="T29" fmla="*/ 0 h 84"/>
                <a:gd name="T30" fmla="*/ 2 w 80"/>
                <a:gd name="T31" fmla="*/ 0 h 84"/>
                <a:gd name="T32" fmla="*/ 0 w 80"/>
                <a:gd name="T33" fmla="*/ 2 h 84"/>
                <a:gd name="T34" fmla="*/ 0 w 80"/>
                <a:gd name="T35" fmla="*/ 82 h 84"/>
                <a:gd name="T36" fmla="*/ 2 w 80"/>
                <a:gd name="T37" fmla="*/ 84 h 84"/>
                <a:gd name="T38" fmla="*/ 78 w 80"/>
                <a:gd name="T39" fmla="*/ 84 h 84"/>
                <a:gd name="T40" fmla="*/ 80 w 80"/>
                <a:gd name="T41" fmla="*/ 82 h 84"/>
                <a:gd name="T42" fmla="*/ 80 w 80"/>
                <a:gd name="T43" fmla="*/ 2 h 84"/>
                <a:gd name="T44" fmla="*/ 78 w 80"/>
                <a:gd name="T4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 h="84">
                  <a:moveTo>
                    <a:pt x="78" y="0"/>
                  </a:moveTo>
                  <a:cubicBezTo>
                    <a:pt x="62" y="0"/>
                    <a:pt x="62" y="0"/>
                    <a:pt x="62" y="0"/>
                  </a:cubicBezTo>
                  <a:cubicBezTo>
                    <a:pt x="62" y="8"/>
                    <a:pt x="62" y="8"/>
                    <a:pt x="62" y="8"/>
                  </a:cubicBezTo>
                  <a:cubicBezTo>
                    <a:pt x="70" y="8"/>
                    <a:pt x="70" y="8"/>
                    <a:pt x="70" y="8"/>
                  </a:cubicBezTo>
                  <a:cubicBezTo>
                    <a:pt x="71" y="8"/>
                    <a:pt x="72" y="9"/>
                    <a:pt x="72" y="10"/>
                  </a:cubicBezTo>
                  <a:cubicBezTo>
                    <a:pt x="72" y="58"/>
                    <a:pt x="72" y="58"/>
                    <a:pt x="72" y="58"/>
                  </a:cubicBezTo>
                  <a:cubicBezTo>
                    <a:pt x="72" y="58"/>
                    <a:pt x="72" y="59"/>
                    <a:pt x="72" y="59"/>
                  </a:cubicBezTo>
                  <a:cubicBezTo>
                    <a:pt x="58" y="75"/>
                    <a:pt x="58" y="75"/>
                    <a:pt x="58" y="75"/>
                  </a:cubicBezTo>
                  <a:cubicBezTo>
                    <a:pt x="57" y="76"/>
                    <a:pt x="57" y="76"/>
                    <a:pt x="56" y="76"/>
                  </a:cubicBezTo>
                  <a:cubicBezTo>
                    <a:pt x="10" y="76"/>
                    <a:pt x="10" y="76"/>
                    <a:pt x="10" y="76"/>
                  </a:cubicBezTo>
                  <a:cubicBezTo>
                    <a:pt x="9" y="76"/>
                    <a:pt x="8" y="75"/>
                    <a:pt x="8" y="74"/>
                  </a:cubicBezTo>
                  <a:cubicBezTo>
                    <a:pt x="8" y="10"/>
                    <a:pt x="8" y="10"/>
                    <a:pt x="8" y="10"/>
                  </a:cubicBezTo>
                  <a:cubicBezTo>
                    <a:pt x="8" y="9"/>
                    <a:pt x="9" y="8"/>
                    <a:pt x="10" y="8"/>
                  </a:cubicBezTo>
                  <a:cubicBezTo>
                    <a:pt x="18" y="8"/>
                    <a:pt x="18" y="8"/>
                    <a:pt x="18" y="8"/>
                  </a:cubicBezTo>
                  <a:cubicBezTo>
                    <a:pt x="18" y="0"/>
                    <a:pt x="18" y="0"/>
                    <a:pt x="18" y="0"/>
                  </a:cubicBezTo>
                  <a:cubicBezTo>
                    <a:pt x="2" y="0"/>
                    <a:pt x="2" y="0"/>
                    <a:pt x="2" y="0"/>
                  </a:cubicBezTo>
                  <a:cubicBezTo>
                    <a:pt x="1" y="0"/>
                    <a:pt x="0" y="1"/>
                    <a:pt x="0" y="2"/>
                  </a:cubicBezTo>
                  <a:cubicBezTo>
                    <a:pt x="0" y="82"/>
                    <a:pt x="0" y="82"/>
                    <a:pt x="0" y="82"/>
                  </a:cubicBezTo>
                  <a:cubicBezTo>
                    <a:pt x="0" y="83"/>
                    <a:pt x="1" y="84"/>
                    <a:pt x="2" y="84"/>
                  </a:cubicBezTo>
                  <a:cubicBezTo>
                    <a:pt x="78" y="84"/>
                    <a:pt x="78" y="84"/>
                    <a:pt x="78" y="84"/>
                  </a:cubicBezTo>
                  <a:cubicBezTo>
                    <a:pt x="79" y="84"/>
                    <a:pt x="80" y="83"/>
                    <a:pt x="80" y="82"/>
                  </a:cubicBezTo>
                  <a:cubicBezTo>
                    <a:pt x="80" y="2"/>
                    <a:pt x="80" y="2"/>
                    <a:pt x="80" y="2"/>
                  </a:cubicBezTo>
                  <a:cubicBezTo>
                    <a:pt x="80" y="1"/>
                    <a:pt x="79" y="0"/>
                    <a:pt x="7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192"/>
            <p:cNvSpPr>
              <a:spLocks/>
            </p:cNvSpPr>
            <p:nvPr/>
          </p:nvSpPr>
          <p:spPr bwMode="auto">
            <a:xfrm>
              <a:off x="5788025" y="2419351"/>
              <a:ext cx="57150" cy="65088"/>
            </a:xfrm>
            <a:custGeom>
              <a:avLst/>
              <a:gdLst>
                <a:gd name="T0" fmla="*/ 15 w 15"/>
                <a:gd name="T1" fmla="*/ 0 h 17"/>
                <a:gd name="T2" fmla="*/ 2 w 15"/>
                <a:gd name="T3" fmla="*/ 0 h 17"/>
                <a:gd name="T4" fmla="*/ 0 w 15"/>
                <a:gd name="T5" fmla="*/ 2 h 17"/>
                <a:gd name="T6" fmla="*/ 0 w 15"/>
                <a:gd name="T7" fmla="*/ 17 h 17"/>
                <a:gd name="T8" fmla="*/ 15 w 15"/>
                <a:gd name="T9" fmla="*/ 0 h 17"/>
              </a:gdLst>
              <a:ahLst/>
              <a:cxnLst>
                <a:cxn ang="0">
                  <a:pos x="T0" y="T1"/>
                </a:cxn>
                <a:cxn ang="0">
                  <a:pos x="T2" y="T3"/>
                </a:cxn>
                <a:cxn ang="0">
                  <a:pos x="T4" y="T5"/>
                </a:cxn>
                <a:cxn ang="0">
                  <a:pos x="T6" y="T7"/>
                </a:cxn>
                <a:cxn ang="0">
                  <a:pos x="T8" y="T9"/>
                </a:cxn>
              </a:cxnLst>
              <a:rect l="0" t="0" r="r" b="b"/>
              <a:pathLst>
                <a:path w="15" h="17">
                  <a:moveTo>
                    <a:pt x="15" y="0"/>
                  </a:moveTo>
                  <a:cubicBezTo>
                    <a:pt x="2" y="0"/>
                    <a:pt x="2" y="0"/>
                    <a:pt x="2" y="0"/>
                  </a:cubicBezTo>
                  <a:cubicBezTo>
                    <a:pt x="1" y="0"/>
                    <a:pt x="0" y="1"/>
                    <a:pt x="0" y="2"/>
                  </a:cubicBezTo>
                  <a:cubicBezTo>
                    <a:pt x="0" y="17"/>
                    <a:pt x="0" y="17"/>
                    <a:pt x="0" y="17"/>
                  </a:cubicBezTo>
                  <a:lnTo>
                    <a:pt x="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4" name="Group 63"/>
          <p:cNvGrpSpPr/>
          <p:nvPr/>
        </p:nvGrpSpPr>
        <p:grpSpPr>
          <a:xfrm>
            <a:off x="5975352" y="3326299"/>
            <a:ext cx="241300" cy="361951"/>
            <a:chOff x="7778750" y="2535238"/>
            <a:chExt cx="241300" cy="361951"/>
          </a:xfrm>
          <a:solidFill>
            <a:schemeClr val="bg1"/>
          </a:solidFill>
        </p:grpSpPr>
        <p:sp>
          <p:nvSpPr>
            <p:cNvPr id="65" name="Freeform 64"/>
            <p:cNvSpPr>
              <a:spLocks noEditPoints="1"/>
            </p:cNvSpPr>
            <p:nvPr/>
          </p:nvSpPr>
          <p:spPr bwMode="auto">
            <a:xfrm>
              <a:off x="7778750" y="2686051"/>
              <a:ext cx="241300" cy="211138"/>
            </a:xfrm>
            <a:custGeom>
              <a:avLst/>
              <a:gdLst>
                <a:gd name="T0" fmla="*/ 44 w 64"/>
                <a:gd name="T1" fmla="*/ 0 h 56"/>
                <a:gd name="T2" fmla="*/ 43 w 64"/>
                <a:gd name="T3" fmla="*/ 0 h 56"/>
                <a:gd name="T4" fmla="*/ 21 w 64"/>
                <a:gd name="T5" fmla="*/ 0 h 56"/>
                <a:gd name="T6" fmla="*/ 20 w 64"/>
                <a:gd name="T7" fmla="*/ 0 h 56"/>
                <a:gd name="T8" fmla="*/ 0 w 64"/>
                <a:gd name="T9" fmla="*/ 32 h 56"/>
                <a:gd name="T10" fmla="*/ 32 w 64"/>
                <a:gd name="T11" fmla="*/ 56 h 56"/>
                <a:gd name="T12" fmla="*/ 64 w 64"/>
                <a:gd name="T13" fmla="*/ 32 h 56"/>
                <a:gd name="T14" fmla="*/ 44 w 64"/>
                <a:gd name="T15" fmla="*/ 0 h 56"/>
                <a:gd name="T16" fmla="*/ 32 w 64"/>
                <a:gd name="T17" fmla="*/ 26 h 56"/>
                <a:gd name="T18" fmla="*/ 40 w 64"/>
                <a:gd name="T19" fmla="*/ 34 h 56"/>
                <a:gd name="T20" fmla="*/ 34 w 64"/>
                <a:gd name="T21" fmla="*/ 42 h 56"/>
                <a:gd name="T22" fmla="*/ 34 w 64"/>
                <a:gd name="T23" fmla="*/ 44 h 56"/>
                <a:gd name="T24" fmla="*/ 32 w 64"/>
                <a:gd name="T25" fmla="*/ 46 h 56"/>
                <a:gd name="T26" fmla="*/ 30 w 64"/>
                <a:gd name="T27" fmla="*/ 44 h 56"/>
                <a:gd name="T28" fmla="*/ 30 w 64"/>
                <a:gd name="T29" fmla="*/ 42 h 56"/>
                <a:gd name="T30" fmla="*/ 24 w 64"/>
                <a:gd name="T31" fmla="*/ 34 h 56"/>
                <a:gd name="T32" fmla="*/ 26 w 64"/>
                <a:gd name="T33" fmla="*/ 32 h 56"/>
                <a:gd name="T34" fmla="*/ 28 w 64"/>
                <a:gd name="T35" fmla="*/ 34 h 56"/>
                <a:gd name="T36" fmla="*/ 32 w 64"/>
                <a:gd name="T37" fmla="*/ 38 h 56"/>
                <a:gd name="T38" fmla="*/ 36 w 64"/>
                <a:gd name="T39" fmla="*/ 34 h 56"/>
                <a:gd name="T40" fmla="*/ 32 w 64"/>
                <a:gd name="T41" fmla="*/ 30 h 56"/>
                <a:gd name="T42" fmla="*/ 24 w 64"/>
                <a:gd name="T43" fmla="*/ 22 h 56"/>
                <a:gd name="T44" fmla="*/ 30 w 64"/>
                <a:gd name="T45" fmla="*/ 14 h 56"/>
                <a:gd name="T46" fmla="*/ 30 w 64"/>
                <a:gd name="T47" fmla="*/ 12 h 56"/>
                <a:gd name="T48" fmla="*/ 32 w 64"/>
                <a:gd name="T49" fmla="*/ 10 h 56"/>
                <a:gd name="T50" fmla="*/ 34 w 64"/>
                <a:gd name="T51" fmla="*/ 12 h 56"/>
                <a:gd name="T52" fmla="*/ 34 w 64"/>
                <a:gd name="T53" fmla="*/ 14 h 56"/>
                <a:gd name="T54" fmla="*/ 40 w 64"/>
                <a:gd name="T55" fmla="*/ 22 h 56"/>
                <a:gd name="T56" fmla="*/ 38 w 64"/>
                <a:gd name="T57" fmla="*/ 24 h 56"/>
                <a:gd name="T58" fmla="*/ 36 w 64"/>
                <a:gd name="T59" fmla="*/ 22 h 56"/>
                <a:gd name="T60" fmla="*/ 32 w 64"/>
                <a:gd name="T61" fmla="*/ 18 h 56"/>
                <a:gd name="T62" fmla="*/ 28 w 64"/>
                <a:gd name="T63" fmla="*/ 22 h 56"/>
                <a:gd name="T64" fmla="*/ 32 w 64"/>
                <a:gd name="T65"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4" h="56">
                  <a:moveTo>
                    <a:pt x="44" y="0"/>
                  </a:moveTo>
                  <a:cubicBezTo>
                    <a:pt x="44" y="0"/>
                    <a:pt x="44" y="0"/>
                    <a:pt x="43" y="0"/>
                  </a:cubicBezTo>
                  <a:cubicBezTo>
                    <a:pt x="21" y="0"/>
                    <a:pt x="21" y="0"/>
                    <a:pt x="21" y="0"/>
                  </a:cubicBezTo>
                  <a:cubicBezTo>
                    <a:pt x="20" y="0"/>
                    <a:pt x="20" y="0"/>
                    <a:pt x="20" y="0"/>
                  </a:cubicBezTo>
                  <a:cubicBezTo>
                    <a:pt x="10" y="8"/>
                    <a:pt x="0" y="21"/>
                    <a:pt x="0" y="32"/>
                  </a:cubicBezTo>
                  <a:cubicBezTo>
                    <a:pt x="0" y="48"/>
                    <a:pt x="10" y="56"/>
                    <a:pt x="32" y="56"/>
                  </a:cubicBezTo>
                  <a:cubicBezTo>
                    <a:pt x="54" y="56"/>
                    <a:pt x="64" y="48"/>
                    <a:pt x="64" y="32"/>
                  </a:cubicBezTo>
                  <a:cubicBezTo>
                    <a:pt x="64" y="21"/>
                    <a:pt x="54" y="8"/>
                    <a:pt x="44" y="0"/>
                  </a:cubicBezTo>
                  <a:close/>
                  <a:moveTo>
                    <a:pt x="32" y="26"/>
                  </a:moveTo>
                  <a:cubicBezTo>
                    <a:pt x="36" y="26"/>
                    <a:pt x="40" y="30"/>
                    <a:pt x="40" y="34"/>
                  </a:cubicBezTo>
                  <a:cubicBezTo>
                    <a:pt x="40" y="38"/>
                    <a:pt x="37" y="41"/>
                    <a:pt x="34" y="42"/>
                  </a:cubicBezTo>
                  <a:cubicBezTo>
                    <a:pt x="34" y="44"/>
                    <a:pt x="34" y="44"/>
                    <a:pt x="34" y="44"/>
                  </a:cubicBezTo>
                  <a:cubicBezTo>
                    <a:pt x="34" y="45"/>
                    <a:pt x="33" y="46"/>
                    <a:pt x="32" y="46"/>
                  </a:cubicBezTo>
                  <a:cubicBezTo>
                    <a:pt x="31" y="46"/>
                    <a:pt x="30" y="45"/>
                    <a:pt x="30" y="44"/>
                  </a:cubicBezTo>
                  <a:cubicBezTo>
                    <a:pt x="30" y="42"/>
                    <a:pt x="30" y="42"/>
                    <a:pt x="30" y="42"/>
                  </a:cubicBezTo>
                  <a:cubicBezTo>
                    <a:pt x="27" y="41"/>
                    <a:pt x="24" y="38"/>
                    <a:pt x="24" y="34"/>
                  </a:cubicBezTo>
                  <a:cubicBezTo>
                    <a:pt x="24" y="33"/>
                    <a:pt x="25" y="32"/>
                    <a:pt x="26" y="32"/>
                  </a:cubicBezTo>
                  <a:cubicBezTo>
                    <a:pt x="27" y="32"/>
                    <a:pt x="28" y="33"/>
                    <a:pt x="28" y="34"/>
                  </a:cubicBezTo>
                  <a:cubicBezTo>
                    <a:pt x="28" y="36"/>
                    <a:pt x="30" y="38"/>
                    <a:pt x="32" y="38"/>
                  </a:cubicBezTo>
                  <a:cubicBezTo>
                    <a:pt x="34" y="38"/>
                    <a:pt x="36" y="36"/>
                    <a:pt x="36" y="34"/>
                  </a:cubicBezTo>
                  <a:cubicBezTo>
                    <a:pt x="36" y="32"/>
                    <a:pt x="34" y="30"/>
                    <a:pt x="32" y="30"/>
                  </a:cubicBezTo>
                  <a:cubicBezTo>
                    <a:pt x="28" y="30"/>
                    <a:pt x="24" y="26"/>
                    <a:pt x="24" y="22"/>
                  </a:cubicBezTo>
                  <a:cubicBezTo>
                    <a:pt x="24" y="18"/>
                    <a:pt x="27" y="15"/>
                    <a:pt x="30" y="14"/>
                  </a:cubicBezTo>
                  <a:cubicBezTo>
                    <a:pt x="30" y="12"/>
                    <a:pt x="30" y="12"/>
                    <a:pt x="30" y="12"/>
                  </a:cubicBezTo>
                  <a:cubicBezTo>
                    <a:pt x="30" y="11"/>
                    <a:pt x="31" y="10"/>
                    <a:pt x="32" y="10"/>
                  </a:cubicBezTo>
                  <a:cubicBezTo>
                    <a:pt x="33" y="10"/>
                    <a:pt x="34" y="11"/>
                    <a:pt x="34" y="12"/>
                  </a:cubicBezTo>
                  <a:cubicBezTo>
                    <a:pt x="34" y="14"/>
                    <a:pt x="34" y="14"/>
                    <a:pt x="34" y="14"/>
                  </a:cubicBezTo>
                  <a:cubicBezTo>
                    <a:pt x="37" y="15"/>
                    <a:pt x="40" y="18"/>
                    <a:pt x="40" y="22"/>
                  </a:cubicBezTo>
                  <a:cubicBezTo>
                    <a:pt x="40" y="23"/>
                    <a:pt x="39" y="24"/>
                    <a:pt x="38" y="24"/>
                  </a:cubicBezTo>
                  <a:cubicBezTo>
                    <a:pt x="37" y="24"/>
                    <a:pt x="36" y="23"/>
                    <a:pt x="36" y="22"/>
                  </a:cubicBezTo>
                  <a:cubicBezTo>
                    <a:pt x="36" y="20"/>
                    <a:pt x="34" y="18"/>
                    <a:pt x="32" y="18"/>
                  </a:cubicBezTo>
                  <a:cubicBezTo>
                    <a:pt x="30" y="18"/>
                    <a:pt x="28" y="20"/>
                    <a:pt x="28" y="22"/>
                  </a:cubicBezTo>
                  <a:cubicBezTo>
                    <a:pt x="28" y="24"/>
                    <a:pt x="30" y="26"/>
                    <a:pt x="32"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65"/>
            <p:cNvSpPr>
              <a:spLocks/>
            </p:cNvSpPr>
            <p:nvPr/>
          </p:nvSpPr>
          <p:spPr bwMode="auto">
            <a:xfrm>
              <a:off x="7824788" y="2535238"/>
              <a:ext cx="149225" cy="106363"/>
            </a:xfrm>
            <a:custGeom>
              <a:avLst/>
              <a:gdLst>
                <a:gd name="T0" fmla="*/ 8 w 40"/>
                <a:gd name="T1" fmla="*/ 26 h 28"/>
                <a:gd name="T2" fmla="*/ 10 w 40"/>
                <a:gd name="T3" fmla="*/ 28 h 28"/>
                <a:gd name="T4" fmla="*/ 30 w 40"/>
                <a:gd name="T5" fmla="*/ 28 h 28"/>
                <a:gd name="T6" fmla="*/ 32 w 40"/>
                <a:gd name="T7" fmla="*/ 26 h 28"/>
                <a:gd name="T8" fmla="*/ 40 w 40"/>
                <a:gd name="T9" fmla="*/ 7 h 28"/>
                <a:gd name="T10" fmla="*/ 40 w 40"/>
                <a:gd name="T11" fmla="*/ 5 h 28"/>
                <a:gd name="T12" fmla="*/ 37 w 40"/>
                <a:gd name="T13" fmla="*/ 4 h 28"/>
                <a:gd name="T14" fmla="*/ 25 w 40"/>
                <a:gd name="T15" fmla="*/ 9 h 28"/>
                <a:gd name="T16" fmla="*/ 22 w 40"/>
                <a:gd name="T17" fmla="*/ 1 h 28"/>
                <a:gd name="T18" fmla="*/ 20 w 40"/>
                <a:gd name="T19" fmla="*/ 0 h 28"/>
                <a:gd name="T20" fmla="*/ 18 w 40"/>
                <a:gd name="T21" fmla="*/ 1 h 28"/>
                <a:gd name="T22" fmla="*/ 15 w 40"/>
                <a:gd name="T23" fmla="*/ 9 h 28"/>
                <a:gd name="T24" fmla="*/ 3 w 40"/>
                <a:gd name="T25" fmla="*/ 4 h 28"/>
                <a:gd name="T26" fmla="*/ 0 w 40"/>
                <a:gd name="T27" fmla="*/ 5 h 28"/>
                <a:gd name="T28" fmla="*/ 0 w 40"/>
                <a:gd name="T29" fmla="*/ 7 h 28"/>
                <a:gd name="T30" fmla="*/ 8 w 40"/>
                <a:gd name="T31"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28">
                  <a:moveTo>
                    <a:pt x="8" y="26"/>
                  </a:moveTo>
                  <a:cubicBezTo>
                    <a:pt x="8" y="27"/>
                    <a:pt x="9" y="28"/>
                    <a:pt x="10" y="28"/>
                  </a:cubicBezTo>
                  <a:cubicBezTo>
                    <a:pt x="30" y="28"/>
                    <a:pt x="30" y="28"/>
                    <a:pt x="30" y="28"/>
                  </a:cubicBezTo>
                  <a:cubicBezTo>
                    <a:pt x="31" y="28"/>
                    <a:pt x="32" y="27"/>
                    <a:pt x="32" y="26"/>
                  </a:cubicBezTo>
                  <a:cubicBezTo>
                    <a:pt x="32" y="19"/>
                    <a:pt x="40" y="7"/>
                    <a:pt x="40" y="7"/>
                  </a:cubicBezTo>
                  <a:cubicBezTo>
                    <a:pt x="40" y="6"/>
                    <a:pt x="40" y="5"/>
                    <a:pt x="40" y="5"/>
                  </a:cubicBezTo>
                  <a:cubicBezTo>
                    <a:pt x="39" y="4"/>
                    <a:pt x="38" y="4"/>
                    <a:pt x="37" y="4"/>
                  </a:cubicBezTo>
                  <a:cubicBezTo>
                    <a:pt x="25" y="9"/>
                    <a:pt x="25" y="9"/>
                    <a:pt x="25" y="9"/>
                  </a:cubicBezTo>
                  <a:cubicBezTo>
                    <a:pt x="22" y="1"/>
                    <a:pt x="22" y="1"/>
                    <a:pt x="22" y="1"/>
                  </a:cubicBezTo>
                  <a:cubicBezTo>
                    <a:pt x="22" y="0"/>
                    <a:pt x="21" y="0"/>
                    <a:pt x="20" y="0"/>
                  </a:cubicBezTo>
                  <a:cubicBezTo>
                    <a:pt x="19" y="0"/>
                    <a:pt x="18" y="0"/>
                    <a:pt x="18" y="1"/>
                  </a:cubicBezTo>
                  <a:cubicBezTo>
                    <a:pt x="15" y="9"/>
                    <a:pt x="15" y="9"/>
                    <a:pt x="15" y="9"/>
                  </a:cubicBezTo>
                  <a:cubicBezTo>
                    <a:pt x="3" y="4"/>
                    <a:pt x="3" y="4"/>
                    <a:pt x="3" y="4"/>
                  </a:cubicBezTo>
                  <a:cubicBezTo>
                    <a:pt x="2" y="4"/>
                    <a:pt x="1" y="4"/>
                    <a:pt x="0" y="5"/>
                  </a:cubicBezTo>
                  <a:cubicBezTo>
                    <a:pt x="0" y="5"/>
                    <a:pt x="0" y="6"/>
                    <a:pt x="0" y="7"/>
                  </a:cubicBezTo>
                  <a:cubicBezTo>
                    <a:pt x="0" y="7"/>
                    <a:pt x="8" y="19"/>
                    <a:pt x="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6"/>
            <p:cNvSpPr>
              <a:spLocks/>
            </p:cNvSpPr>
            <p:nvPr/>
          </p:nvSpPr>
          <p:spPr bwMode="auto">
            <a:xfrm>
              <a:off x="7839075" y="2655888"/>
              <a:ext cx="120650" cy="15875"/>
            </a:xfrm>
            <a:custGeom>
              <a:avLst/>
              <a:gdLst>
                <a:gd name="T0" fmla="*/ 2 w 32"/>
                <a:gd name="T1" fmla="*/ 0 h 4"/>
                <a:gd name="T2" fmla="*/ 0 w 32"/>
                <a:gd name="T3" fmla="*/ 2 h 4"/>
                <a:gd name="T4" fmla="*/ 2 w 32"/>
                <a:gd name="T5" fmla="*/ 4 h 4"/>
                <a:gd name="T6" fmla="*/ 30 w 32"/>
                <a:gd name="T7" fmla="*/ 4 h 4"/>
                <a:gd name="T8" fmla="*/ 32 w 32"/>
                <a:gd name="T9" fmla="*/ 2 h 4"/>
                <a:gd name="T10" fmla="*/ 30 w 32"/>
                <a:gd name="T11" fmla="*/ 0 h 4"/>
                <a:gd name="T12" fmla="*/ 2 w 3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2" h="4">
                  <a:moveTo>
                    <a:pt x="2" y="0"/>
                  </a:moveTo>
                  <a:cubicBezTo>
                    <a:pt x="1" y="0"/>
                    <a:pt x="0" y="1"/>
                    <a:pt x="0" y="2"/>
                  </a:cubicBezTo>
                  <a:cubicBezTo>
                    <a:pt x="0" y="3"/>
                    <a:pt x="1" y="4"/>
                    <a:pt x="2" y="4"/>
                  </a:cubicBezTo>
                  <a:cubicBezTo>
                    <a:pt x="30" y="4"/>
                    <a:pt x="30" y="4"/>
                    <a:pt x="30" y="4"/>
                  </a:cubicBezTo>
                  <a:cubicBezTo>
                    <a:pt x="31" y="4"/>
                    <a:pt x="32" y="3"/>
                    <a:pt x="32" y="2"/>
                  </a:cubicBezTo>
                  <a:cubicBezTo>
                    <a:pt x="32" y="1"/>
                    <a:pt x="31" y="0"/>
                    <a:pt x="30"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7729200" y="3326299"/>
            <a:ext cx="344488" cy="361950"/>
            <a:chOff x="6276975" y="723900"/>
            <a:chExt cx="344488" cy="361950"/>
          </a:xfrm>
          <a:solidFill>
            <a:schemeClr val="bg1"/>
          </a:solidFill>
        </p:grpSpPr>
        <p:sp>
          <p:nvSpPr>
            <p:cNvPr id="69" name="Freeform 71"/>
            <p:cNvSpPr>
              <a:spLocks/>
            </p:cNvSpPr>
            <p:nvPr/>
          </p:nvSpPr>
          <p:spPr bwMode="auto">
            <a:xfrm>
              <a:off x="6527800" y="723900"/>
              <a:ext cx="93663" cy="153988"/>
            </a:xfrm>
            <a:custGeom>
              <a:avLst/>
              <a:gdLst>
                <a:gd name="T0" fmla="*/ 25 w 25"/>
                <a:gd name="T1" fmla="*/ 1 h 41"/>
                <a:gd name="T2" fmla="*/ 23 w 25"/>
                <a:gd name="T3" fmla="*/ 0 h 41"/>
                <a:gd name="T4" fmla="*/ 16 w 25"/>
                <a:gd name="T5" fmla="*/ 0 h 41"/>
                <a:gd name="T6" fmla="*/ 0 w 25"/>
                <a:gd name="T7" fmla="*/ 35 h 41"/>
                <a:gd name="T8" fmla="*/ 7 w 25"/>
                <a:gd name="T9" fmla="*/ 41 h 41"/>
                <a:gd name="T10" fmla="*/ 7 w 25"/>
                <a:gd name="T11" fmla="*/ 41 h 41"/>
                <a:gd name="T12" fmla="*/ 25 w 25"/>
                <a:gd name="T13" fmla="*/ 3 h 41"/>
                <a:gd name="T14" fmla="*/ 25 w 25"/>
                <a:gd name="T15" fmla="*/ 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41">
                  <a:moveTo>
                    <a:pt x="25" y="1"/>
                  </a:moveTo>
                  <a:cubicBezTo>
                    <a:pt x="25" y="0"/>
                    <a:pt x="24" y="0"/>
                    <a:pt x="23" y="0"/>
                  </a:cubicBezTo>
                  <a:cubicBezTo>
                    <a:pt x="16" y="0"/>
                    <a:pt x="16" y="0"/>
                    <a:pt x="16" y="0"/>
                  </a:cubicBezTo>
                  <a:cubicBezTo>
                    <a:pt x="0" y="35"/>
                    <a:pt x="0" y="35"/>
                    <a:pt x="0" y="35"/>
                  </a:cubicBezTo>
                  <a:cubicBezTo>
                    <a:pt x="3" y="36"/>
                    <a:pt x="5" y="39"/>
                    <a:pt x="7" y="41"/>
                  </a:cubicBezTo>
                  <a:cubicBezTo>
                    <a:pt x="7" y="41"/>
                    <a:pt x="7" y="41"/>
                    <a:pt x="7" y="41"/>
                  </a:cubicBezTo>
                  <a:cubicBezTo>
                    <a:pt x="25" y="3"/>
                    <a:pt x="25" y="3"/>
                    <a:pt x="25" y="3"/>
                  </a:cubicBezTo>
                  <a:cubicBezTo>
                    <a:pt x="25" y="2"/>
                    <a:pt x="25" y="2"/>
                    <a:pt x="2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72"/>
            <p:cNvSpPr>
              <a:spLocks/>
            </p:cNvSpPr>
            <p:nvPr/>
          </p:nvSpPr>
          <p:spPr bwMode="auto">
            <a:xfrm>
              <a:off x="6483350" y="723900"/>
              <a:ext cx="90488" cy="120650"/>
            </a:xfrm>
            <a:custGeom>
              <a:avLst/>
              <a:gdLst>
                <a:gd name="T0" fmla="*/ 24 w 24"/>
                <a:gd name="T1" fmla="*/ 0 h 32"/>
                <a:gd name="T2" fmla="*/ 15 w 24"/>
                <a:gd name="T3" fmla="*/ 0 h 32"/>
                <a:gd name="T4" fmla="*/ 14 w 24"/>
                <a:gd name="T5" fmla="*/ 1 h 32"/>
                <a:gd name="T6" fmla="*/ 0 w 24"/>
                <a:gd name="T7" fmla="*/ 29 h 32"/>
                <a:gd name="T8" fmla="*/ 9 w 24"/>
                <a:gd name="T9" fmla="*/ 32 h 32"/>
                <a:gd name="T10" fmla="*/ 24 w 24"/>
                <a:gd name="T11" fmla="*/ 0 h 32"/>
              </a:gdLst>
              <a:ahLst/>
              <a:cxnLst>
                <a:cxn ang="0">
                  <a:pos x="T0" y="T1"/>
                </a:cxn>
                <a:cxn ang="0">
                  <a:pos x="T2" y="T3"/>
                </a:cxn>
                <a:cxn ang="0">
                  <a:pos x="T4" y="T5"/>
                </a:cxn>
                <a:cxn ang="0">
                  <a:pos x="T6" y="T7"/>
                </a:cxn>
                <a:cxn ang="0">
                  <a:pos x="T8" y="T9"/>
                </a:cxn>
                <a:cxn ang="0">
                  <a:pos x="T10" y="T11"/>
                </a:cxn>
              </a:cxnLst>
              <a:rect l="0" t="0" r="r" b="b"/>
              <a:pathLst>
                <a:path w="24" h="32">
                  <a:moveTo>
                    <a:pt x="24" y="0"/>
                  </a:moveTo>
                  <a:cubicBezTo>
                    <a:pt x="15" y="0"/>
                    <a:pt x="15" y="0"/>
                    <a:pt x="15" y="0"/>
                  </a:cubicBezTo>
                  <a:cubicBezTo>
                    <a:pt x="15" y="0"/>
                    <a:pt x="14" y="0"/>
                    <a:pt x="14" y="1"/>
                  </a:cubicBezTo>
                  <a:cubicBezTo>
                    <a:pt x="0" y="29"/>
                    <a:pt x="0" y="29"/>
                    <a:pt x="0" y="29"/>
                  </a:cubicBezTo>
                  <a:cubicBezTo>
                    <a:pt x="3" y="30"/>
                    <a:pt x="6" y="31"/>
                    <a:pt x="9" y="32"/>
                  </a:cubicBezTo>
                  <a:lnTo>
                    <a:pt x="2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73"/>
            <p:cNvSpPr>
              <a:spLocks/>
            </p:cNvSpPr>
            <p:nvPr/>
          </p:nvSpPr>
          <p:spPr bwMode="auto">
            <a:xfrm>
              <a:off x="6276975" y="723900"/>
              <a:ext cx="93663" cy="153988"/>
            </a:xfrm>
            <a:custGeom>
              <a:avLst/>
              <a:gdLst>
                <a:gd name="T0" fmla="*/ 19 w 25"/>
                <a:gd name="T1" fmla="*/ 41 h 41"/>
                <a:gd name="T2" fmla="*/ 25 w 25"/>
                <a:gd name="T3" fmla="*/ 35 h 41"/>
                <a:gd name="T4" fmla="*/ 9 w 25"/>
                <a:gd name="T5" fmla="*/ 0 h 41"/>
                <a:gd name="T6" fmla="*/ 2 w 25"/>
                <a:gd name="T7" fmla="*/ 0 h 41"/>
                <a:gd name="T8" fmla="*/ 0 w 25"/>
                <a:gd name="T9" fmla="*/ 1 h 41"/>
                <a:gd name="T10" fmla="*/ 0 w 25"/>
                <a:gd name="T11" fmla="*/ 3 h 41"/>
                <a:gd name="T12" fmla="*/ 18 w 25"/>
                <a:gd name="T13" fmla="*/ 41 h 41"/>
                <a:gd name="T14" fmla="*/ 19 w 25"/>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41">
                  <a:moveTo>
                    <a:pt x="19" y="41"/>
                  </a:moveTo>
                  <a:cubicBezTo>
                    <a:pt x="21" y="39"/>
                    <a:pt x="23" y="37"/>
                    <a:pt x="25" y="35"/>
                  </a:cubicBezTo>
                  <a:cubicBezTo>
                    <a:pt x="9" y="0"/>
                    <a:pt x="9" y="0"/>
                    <a:pt x="9" y="0"/>
                  </a:cubicBezTo>
                  <a:cubicBezTo>
                    <a:pt x="2" y="0"/>
                    <a:pt x="2" y="0"/>
                    <a:pt x="2" y="0"/>
                  </a:cubicBezTo>
                  <a:cubicBezTo>
                    <a:pt x="1" y="0"/>
                    <a:pt x="1" y="0"/>
                    <a:pt x="0" y="1"/>
                  </a:cubicBezTo>
                  <a:cubicBezTo>
                    <a:pt x="0" y="2"/>
                    <a:pt x="0" y="2"/>
                    <a:pt x="0" y="3"/>
                  </a:cubicBezTo>
                  <a:cubicBezTo>
                    <a:pt x="18" y="41"/>
                    <a:pt x="18" y="41"/>
                    <a:pt x="18" y="41"/>
                  </a:cubicBezTo>
                  <a:cubicBezTo>
                    <a:pt x="18" y="41"/>
                    <a:pt x="18" y="41"/>
                    <a:pt x="19"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74"/>
            <p:cNvSpPr>
              <a:spLocks/>
            </p:cNvSpPr>
            <p:nvPr/>
          </p:nvSpPr>
          <p:spPr bwMode="auto">
            <a:xfrm>
              <a:off x="6324600" y="723900"/>
              <a:ext cx="90488" cy="123825"/>
            </a:xfrm>
            <a:custGeom>
              <a:avLst/>
              <a:gdLst>
                <a:gd name="T0" fmla="*/ 24 w 24"/>
                <a:gd name="T1" fmla="*/ 29 h 33"/>
                <a:gd name="T2" fmla="*/ 11 w 24"/>
                <a:gd name="T3" fmla="*/ 1 h 33"/>
                <a:gd name="T4" fmla="*/ 9 w 24"/>
                <a:gd name="T5" fmla="*/ 0 h 33"/>
                <a:gd name="T6" fmla="*/ 0 w 24"/>
                <a:gd name="T7" fmla="*/ 0 h 33"/>
                <a:gd name="T8" fmla="*/ 16 w 24"/>
                <a:gd name="T9" fmla="*/ 33 h 33"/>
                <a:gd name="T10" fmla="*/ 24 w 24"/>
                <a:gd name="T11" fmla="*/ 29 h 33"/>
              </a:gdLst>
              <a:ahLst/>
              <a:cxnLst>
                <a:cxn ang="0">
                  <a:pos x="T0" y="T1"/>
                </a:cxn>
                <a:cxn ang="0">
                  <a:pos x="T2" y="T3"/>
                </a:cxn>
                <a:cxn ang="0">
                  <a:pos x="T4" y="T5"/>
                </a:cxn>
                <a:cxn ang="0">
                  <a:pos x="T6" y="T7"/>
                </a:cxn>
                <a:cxn ang="0">
                  <a:pos x="T8" y="T9"/>
                </a:cxn>
                <a:cxn ang="0">
                  <a:pos x="T10" y="T11"/>
                </a:cxn>
              </a:cxnLst>
              <a:rect l="0" t="0" r="r" b="b"/>
              <a:pathLst>
                <a:path w="24" h="33">
                  <a:moveTo>
                    <a:pt x="24" y="29"/>
                  </a:moveTo>
                  <a:cubicBezTo>
                    <a:pt x="11" y="1"/>
                    <a:pt x="11" y="1"/>
                    <a:pt x="11" y="1"/>
                  </a:cubicBezTo>
                  <a:cubicBezTo>
                    <a:pt x="10" y="0"/>
                    <a:pt x="10" y="0"/>
                    <a:pt x="9" y="0"/>
                  </a:cubicBezTo>
                  <a:cubicBezTo>
                    <a:pt x="0" y="0"/>
                    <a:pt x="0" y="0"/>
                    <a:pt x="0" y="0"/>
                  </a:cubicBezTo>
                  <a:cubicBezTo>
                    <a:pt x="16" y="33"/>
                    <a:pt x="16" y="33"/>
                    <a:pt x="16" y="33"/>
                  </a:cubicBezTo>
                  <a:cubicBezTo>
                    <a:pt x="18" y="31"/>
                    <a:pt x="21" y="30"/>
                    <a:pt x="24"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75"/>
            <p:cNvSpPr>
              <a:spLocks noEditPoints="1"/>
            </p:cNvSpPr>
            <p:nvPr/>
          </p:nvSpPr>
          <p:spPr bwMode="auto">
            <a:xfrm>
              <a:off x="6329363" y="844550"/>
              <a:ext cx="239713" cy="241300"/>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52 w 64"/>
                <a:gd name="T11" fmla="*/ 28 h 64"/>
                <a:gd name="T12" fmla="*/ 43 w 64"/>
                <a:gd name="T13" fmla="*/ 35 h 64"/>
                <a:gd name="T14" fmla="*/ 46 w 64"/>
                <a:gd name="T15" fmla="*/ 47 h 64"/>
                <a:gd name="T16" fmla="*/ 46 w 64"/>
                <a:gd name="T17" fmla="*/ 50 h 64"/>
                <a:gd name="T18" fmla="*/ 44 w 64"/>
                <a:gd name="T19" fmla="*/ 50 h 64"/>
                <a:gd name="T20" fmla="*/ 43 w 64"/>
                <a:gd name="T21" fmla="*/ 50 h 64"/>
                <a:gd name="T22" fmla="*/ 32 w 64"/>
                <a:gd name="T23" fmla="*/ 43 h 64"/>
                <a:gd name="T24" fmla="*/ 21 w 64"/>
                <a:gd name="T25" fmla="*/ 50 h 64"/>
                <a:gd name="T26" fmla="*/ 19 w 64"/>
                <a:gd name="T27" fmla="*/ 50 h 64"/>
                <a:gd name="T28" fmla="*/ 18 w 64"/>
                <a:gd name="T29" fmla="*/ 47 h 64"/>
                <a:gd name="T30" fmla="*/ 22 w 64"/>
                <a:gd name="T31" fmla="*/ 35 h 64"/>
                <a:gd name="T32" fmla="*/ 13 w 64"/>
                <a:gd name="T33" fmla="*/ 28 h 64"/>
                <a:gd name="T34" fmla="*/ 12 w 64"/>
                <a:gd name="T35" fmla="*/ 25 h 64"/>
                <a:gd name="T36" fmla="*/ 14 w 64"/>
                <a:gd name="T37" fmla="*/ 24 h 64"/>
                <a:gd name="T38" fmla="*/ 25 w 64"/>
                <a:gd name="T39" fmla="*/ 24 h 64"/>
                <a:gd name="T40" fmla="*/ 31 w 64"/>
                <a:gd name="T41" fmla="*/ 13 h 64"/>
                <a:gd name="T42" fmla="*/ 34 w 64"/>
                <a:gd name="T43" fmla="*/ 13 h 64"/>
                <a:gd name="T44" fmla="*/ 40 w 64"/>
                <a:gd name="T45" fmla="*/ 24 h 64"/>
                <a:gd name="T46" fmla="*/ 50 w 64"/>
                <a:gd name="T47" fmla="*/ 24 h 64"/>
                <a:gd name="T48" fmla="*/ 52 w 64"/>
                <a:gd name="T49" fmla="*/ 25 h 64"/>
                <a:gd name="T50" fmla="*/ 52 w 64"/>
                <a:gd name="T51" fmla="*/ 2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64">
                  <a:moveTo>
                    <a:pt x="32" y="0"/>
                  </a:moveTo>
                  <a:cubicBezTo>
                    <a:pt x="15" y="0"/>
                    <a:pt x="0" y="14"/>
                    <a:pt x="0" y="32"/>
                  </a:cubicBezTo>
                  <a:cubicBezTo>
                    <a:pt x="0" y="50"/>
                    <a:pt x="15" y="64"/>
                    <a:pt x="32" y="64"/>
                  </a:cubicBezTo>
                  <a:cubicBezTo>
                    <a:pt x="50" y="64"/>
                    <a:pt x="64" y="50"/>
                    <a:pt x="64" y="32"/>
                  </a:cubicBezTo>
                  <a:cubicBezTo>
                    <a:pt x="64" y="14"/>
                    <a:pt x="50" y="0"/>
                    <a:pt x="32" y="0"/>
                  </a:cubicBezTo>
                  <a:close/>
                  <a:moveTo>
                    <a:pt x="52" y="28"/>
                  </a:moveTo>
                  <a:cubicBezTo>
                    <a:pt x="43" y="35"/>
                    <a:pt x="43" y="35"/>
                    <a:pt x="43" y="35"/>
                  </a:cubicBezTo>
                  <a:cubicBezTo>
                    <a:pt x="46" y="47"/>
                    <a:pt x="46" y="47"/>
                    <a:pt x="46" y="47"/>
                  </a:cubicBezTo>
                  <a:cubicBezTo>
                    <a:pt x="46" y="48"/>
                    <a:pt x="46" y="49"/>
                    <a:pt x="46" y="50"/>
                  </a:cubicBezTo>
                  <a:cubicBezTo>
                    <a:pt x="45" y="50"/>
                    <a:pt x="45" y="50"/>
                    <a:pt x="44" y="50"/>
                  </a:cubicBezTo>
                  <a:cubicBezTo>
                    <a:pt x="44" y="50"/>
                    <a:pt x="44" y="50"/>
                    <a:pt x="43" y="50"/>
                  </a:cubicBezTo>
                  <a:cubicBezTo>
                    <a:pt x="32" y="43"/>
                    <a:pt x="32" y="43"/>
                    <a:pt x="32" y="43"/>
                  </a:cubicBezTo>
                  <a:cubicBezTo>
                    <a:pt x="21" y="50"/>
                    <a:pt x="21" y="50"/>
                    <a:pt x="21" y="50"/>
                  </a:cubicBezTo>
                  <a:cubicBezTo>
                    <a:pt x="21" y="50"/>
                    <a:pt x="20" y="50"/>
                    <a:pt x="19" y="50"/>
                  </a:cubicBezTo>
                  <a:cubicBezTo>
                    <a:pt x="18" y="49"/>
                    <a:pt x="18" y="48"/>
                    <a:pt x="18" y="47"/>
                  </a:cubicBezTo>
                  <a:cubicBezTo>
                    <a:pt x="22" y="35"/>
                    <a:pt x="22" y="35"/>
                    <a:pt x="22" y="35"/>
                  </a:cubicBezTo>
                  <a:cubicBezTo>
                    <a:pt x="13" y="28"/>
                    <a:pt x="13" y="28"/>
                    <a:pt x="13" y="28"/>
                  </a:cubicBezTo>
                  <a:cubicBezTo>
                    <a:pt x="12" y="27"/>
                    <a:pt x="12" y="26"/>
                    <a:pt x="12" y="25"/>
                  </a:cubicBezTo>
                  <a:cubicBezTo>
                    <a:pt x="13" y="25"/>
                    <a:pt x="13" y="24"/>
                    <a:pt x="14" y="24"/>
                  </a:cubicBezTo>
                  <a:cubicBezTo>
                    <a:pt x="25" y="24"/>
                    <a:pt x="25" y="24"/>
                    <a:pt x="25" y="24"/>
                  </a:cubicBezTo>
                  <a:cubicBezTo>
                    <a:pt x="31" y="13"/>
                    <a:pt x="31" y="13"/>
                    <a:pt x="31" y="13"/>
                  </a:cubicBezTo>
                  <a:cubicBezTo>
                    <a:pt x="31" y="12"/>
                    <a:pt x="33" y="12"/>
                    <a:pt x="34" y="13"/>
                  </a:cubicBezTo>
                  <a:cubicBezTo>
                    <a:pt x="40" y="24"/>
                    <a:pt x="40" y="24"/>
                    <a:pt x="40" y="24"/>
                  </a:cubicBezTo>
                  <a:cubicBezTo>
                    <a:pt x="50" y="24"/>
                    <a:pt x="50" y="24"/>
                    <a:pt x="50" y="24"/>
                  </a:cubicBezTo>
                  <a:cubicBezTo>
                    <a:pt x="51" y="24"/>
                    <a:pt x="52" y="25"/>
                    <a:pt x="52" y="25"/>
                  </a:cubicBezTo>
                  <a:cubicBezTo>
                    <a:pt x="52" y="26"/>
                    <a:pt x="52" y="27"/>
                    <a:pt x="52"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4" name="Group 73"/>
          <p:cNvGrpSpPr/>
          <p:nvPr/>
        </p:nvGrpSpPr>
        <p:grpSpPr>
          <a:xfrm>
            <a:off x="9526705" y="3301693"/>
            <a:ext cx="360363" cy="360363"/>
            <a:chOff x="9166226" y="3952875"/>
            <a:chExt cx="360363" cy="360363"/>
          </a:xfrm>
          <a:solidFill>
            <a:schemeClr val="bg1"/>
          </a:solidFill>
        </p:grpSpPr>
        <p:sp>
          <p:nvSpPr>
            <p:cNvPr id="75" name="Freeform 24"/>
            <p:cNvSpPr>
              <a:spLocks/>
            </p:cNvSpPr>
            <p:nvPr/>
          </p:nvSpPr>
          <p:spPr bwMode="auto">
            <a:xfrm>
              <a:off x="9166226" y="4071938"/>
              <a:ext cx="360363" cy="241300"/>
            </a:xfrm>
            <a:custGeom>
              <a:avLst/>
              <a:gdLst>
                <a:gd name="T0" fmla="*/ 94 w 96"/>
                <a:gd name="T1" fmla="*/ 60 h 64"/>
                <a:gd name="T2" fmla="*/ 92 w 96"/>
                <a:gd name="T3" fmla="*/ 60 h 64"/>
                <a:gd name="T4" fmla="*/ 92 w 96"/>
                <a:gd name="T5" fmla="*/ 2 h 64"/>
                <a:gd name="T6" fmla="*/ 90 w 96"/>
                <a:gd name="T7" fmla="*/ 0 h 64"/>
                <a:gd name="T8" fmla="*/ 78 w 96"/>
                <a:gd name="T9" fmla="*/ 0 h 64"/>
                <a:gd name="T10" fmla="*/ 76 w 96"/>
                <a:gd name="T11" fmla="*/ 2 h 64"/>
                <a:gd name="T12" fmla="*/ 76 w 96"/>
                <a:gd name="T13" fmla="*/ 60 h 64"/>
                <a:gd name="T14" fmla="*/ 68 w 96"/>
                <a:gd name="T15" fmla="*/ 60 h 64"/>
                <a:gd name="T16" fmla="*/ 68 w 96"/>
                <a:gd name="T17" fmla="*/ 30 h 64"/>
                <a:gd name="T18" fmla="*/ 66 w 96"/>
                <a:gd name="T19" fmla="*/ 28 h 64"/>
                <a:gd name="T20" fmla="*/ 54 w 96"/>
                <a:gd name="T21" fmla="*/ 28 h 64"/>
                <a:gd name="T22" fmla="*/ 52 w 96"/>
                <a:gd name="T23" fmla="*/ 30 h 64"/>
                <a:gd name="T24" fmla="*/ 52 w 96"/>
                <a:gd name="T25" fmla="*/ 60 h 64"/>
                <a:gd name="T26" fmla="*/ 44 w 96"/>
                <a:gd name="T27" fmla="*/ 60 h 64"/>
                <a:gd name="T28" fmla="*/ 44 w 96"/>
                <a:gd name="T29" fmla="*/ 22 h 64"/>
                <a:gd name="T30" fmla="*/ 42 w 96"/>
                <a:gd name="T31" fmla="*/ 20 h 64"/>
                <a:gd name="T32" fmla="*/ 30 w 96"/>
                <a:gd name="T33" fmla="*/ 20 h 64"/>
                <a:gd name="T34" fmla="*/ 28 w 96"/>
                <a:gd name="T35" fmla="*/ 22 h 64"/>
                <a:gd name="T36" fmla="*/ 28 w 96"/>
                <a:gd name="T37" fmla="*/ 60 h 64"/>
                <a:gd name="T38" fmla="*/ 20 w 96"/>
                <a:gd name="T39" fmla="*/ 60 h 64"/>
                <a:gd name="T40" fmla="*/ 20 w 96"/>
                <a:gd name="T41" fmla="*/ 42 h 64"/>
                <a:gd name="T42" fmla="*/ 18 w 96"/>
                <a:gd name="T43" fmla="*/ 40 h 64"/>
                <a:gd name="T44" fmla="*/ 6 w 96"/>
                <a:gd name="T45" fmla="*/ 40 h 64"/>
                <a:gd name="T46" fmla="*/ 4 w 96"/>
                <a:gd name="T47" fmla="*/ 42 h 64"/>
                <a:gd name="T48" fmla="*/ 4 w 96"/>
                <a:gd name="T49" fmla="*/ 60 h 64"/>
                <a:gd name="T50" fmla="*/ 2 w 96"/>
                <a:gd name="T51" fmla="*/ 60 h 64"/>
                <a:gd name="T52" fmla="*/ 0 w 96"/>
                <a:gd name="T53" fmla="*/ 62 h 64"/>
                <a:gd name="T54" fmla="*/ 2 w 96"/>
                <a:gd name="T55" fmla="*/ 64 h 64"/>
                <a:gd name="T56" fmla="*/ 94 w 96"/>
                <a:gd name="T57" fmla="*/ 64 h 64"/>
                <a:gd name="T58" fmla="*/ 96 w 96"/>
                <a:gd name="T59" fmla="*/ 62 h 64"/>
                <a:gd name="T60" fmla="*/ 94 w 96"/>
                <a:gd name="T61"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4">
                  <a:moveTo>
                    <a:pt x="94" y="60"/>
                  </a:moveTo>
                  <a:cubicBezTo>
                    <a:pt x="92" y="60"/>
                    <a:pt x="92" y="60"/>
                    <a:pt x="92" y="60"/>
                  </a:cubicBezTo>
                  <a:cubicBezTo>
                    <a:pt x="92" y="2"/>
                    <a:pt x="92" y="2"/>
                    <a:pt x="92" y="2"/>
                  </a:cubicBezTo>
                  <a:cubicBezTo>
                    <a:pt x="92" y="1"/>
                    <a:pt x="91" y="0"/>
                    <a:pt x="90" y="0"/>
                  </a:cubicBezTo>
                  <a:cubicBezTo>
                    <a:pt x="78" y="0"/>
                    <a:pt x="78" y="0"/>
                    <a:pt x="78" y="0"/>
                  </a:cubicBezTo>
                  <a:cubicBezTo>
                    <a:pt x="77" y="0"/>
                    <a:pt x="76" y="1"/>
                    <a:pt x="76" y="2"/>
                  </a:cubicBezTo>
                  <a:cubicBezTo>
                    <a:pt x="76" y="60"/>
                    <a:pt x="76" y="60"/>
                    <a:pt x="76" y="60"/>
                  </a:cubicBezTo>
                  <a:cubicBezTo>
                    <a:pt x="68" y="60"/>
                    <a:pt x="68" y="60"/>
                    <a:pt x="68" y="60"/>
                  </a:cubicBezTo>
                  <a:cubicBezTo>
                    <a:pt x="68" y="30"/>
                    <a:pt x="68" y="30"/>
                    <a:pt x="68" y="30"/>
                  </a:cubicBezTo>
                  <a:cubicBezTo>
                    <a:pt x="68" y="29"/>
                    <a:pt x="67" y="28"/>
                    <a:pt x="66" y="28"/>
                  </a:cubicBezTo>
                  <a:cubicBezTo>
                    <a:pt x="54" y="28"/>
                    <a:pt x="54" y="28"/>
                    <a:pt x="54" y="28"/>
                  </a:cubicBezTo>
                  <a:cubicBezTo>
                    <a:pt x="53" y="28"/>
                    <a:pt x="52" y="29"/>
                    <a:pt x="52" y="30"/>
                  </a:cubicBezTo>
                  <a:cubicBezTo>
                    <a:pt x="52" y="60"/>
                    <a:pt x="52" y="60"/>
                    <a:pt x="52" y="60"/>
                  </a:cubicBezTo>
                  <a:cubicBezTo>
                    <a:pt x="44" y="60"/>
                    <a:pt x="44" y="60"/>
                    <a:pt x="44" y="60"/>
                  </a:cubicBezTo>
                  <a:cubicBezTo>
                    <a:pt x="44" y="22"/>
                    <a:pt x="44" y="22"/>
                    <a:pt x="44" y="22"/>
                  </a:cubicBezTo>
                  <a:cubicBezTo>
                    <a:pt x="44" y="21"/>
                    <a:pt x="43" y="20"/>
                    <a:pt x="42" y="20"/>
                  </a:cubicBezTo>
                  <a:cubicBezTo>
                    <a:pt x="30" y="20"/>
                    <a:pt x="30" y="20"/>
                    <a:pt x="30" y="20"/>
                  </a:cubicBezTo>
                  <a:cubicBezTo>
                    <a:pt x="29" y="20"/>
                    <a:pt x="28" y="21"/>
                    <a:pt x="28" y="22"/>
                  </a:cubicBezTo>
                  <a:cubicBezTo>
                    <a:pt x="28" y="60"/>
                    <a:pt x="28" y="60"/>
                    <a:pt x="28" y="60"/>
                  </a:cubicBezTo>
                  <a:cubicBezTo>
                    <a:pt x="20" y="60"/>
                    <a:pt x="20" y="60"/>
                    <a:pt x="20" y="60"/>
                  </a:cubicBezTo>
                  <a:cubicBezTo>
                    <a:pt x="20" y="42"/>
                    <a:pt x="20" y="42"/>
                    <a:pt x="20" y="42"/>
                  </a:cubicBezTo>
                  <a:cubicBezTo>
                    <a:pt x="20" y="41"/>
                    <a:pt x="19" y="40"/>
                    <a:pt x="18" y="40"/>
                  </a:cubicBezTo>
                  <a:cubicBezTo>
                    <a:pt x="6" y="40"/>
                    <a:pt x="6" y="40"/>
                    <a:pt x="6" y="40"/>
                  </a:cubicBezTo>
                  <a:cubicBezTo>
                    <a:pt x="5" y="40"/>
                    <a:pt x="4" y="41"/>
                    <a:pt x="4" y="42"/>
                  </a:cubicBezTo>
                  <a:cubicBezTo>
                    <a:pt x="4" y="60"/>
                    <a:pt x="4" y="60"/>
                    <a:pt x="4" y="60"/>
                  </a:cubicBezTo>
                  <a:cubicBezTo>
                    <a:pt x="2" y="60"/>
                    <a:pt x="2" y="60"/>
                    <a:pt x="2" y="60"/>
                  </a:cubicBezTo>
                  <a:cubicBezTo>
                    <a:pt x="1" y="60"/>
                    <a:pt x="0" y="61"/>
                    <a:pt x="0" y="62"/>
                  </a:cubicBezTo>
                  <a:cubicBezTo>
                    <a:pt x="0" y="63"/>
                    <a:pt x="1" y="64"/>
                    <a:pt x="2" y="64"/>
                  </a:cubicBezTo>
                  <a:cubicBezTo>
                    <a:pt x="94" y="64"/>
                    <a:pt x="94" y="64"/>
                    <a:pt x="94" y="64"/>
                  </a:cubicBezTo>
                  <a:cubicBezTo>
                    <a:pt x="95" y="64"/>
                    <a:pt x="96" y="63"/>
                    <a:pt x="96" y="62"/>
                  </a:cubicBezTo>
                  <a:cubicBezTo>
                    <a:pt x="96" y="61"/>
                    <a:pt x="95" y="60"/>
                    <a:pt x="94"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25"/>
            <p:cNvSpPr>
              <a:spLocks/>
            </p:cNvSpPr>
            <p:nvPr/>
          </p:nvSpPr>
          <p:spPr bwMode="auto">
            <a:xfrm>
              <a:off x="9188451" y="3952875"/>
              <a:ext cx="315913" cy="195263"/>
            </a:xfrm>
            <a:custGeom>
              <a:avLst/>
              <a:gdLst>
                <a:gd name="T0" fmla="*/ 6 w 84"/>
                <a:gd name="T1" fmla="*/ 52 h 52"/>
                <a:gd name="T2" fmla="*/ 12 w 84"/>
                <a:gd name="T3" fmla="*/ 46 h 52"/>
                <a:gd name="T4" fmla="*/ 12 w 84"/>
                <a:gd name="T5" fmla="*/ 44 h 52"/>
                <a:gd name="T6" fmla="*/ 27 w 84"/>
                <a:gd name="T7" fmla="*/ 31 h 52"/>
                <a:gd name="T8" fmla="*/ 30 w 84"/>
                <a:gd name="T9" fmla="*/ 32 h 52"/>
                <a:gd name="T10" fmla="*/ 35 w 84"/>
                <a:gd name="T11" fmla="*/ 30 h 52"/>
                <a:gd name="T12" fmla="*/ 48 w 84"/>
                <a:gd name="T13" fmla="*/ 34 h 52"/>
                <a:gd name="T14" fmla="*/ 54 w 84"/>
                <a:gd name="T15" fmla="*/ 40 h 52"/>
                <a:gd name="T16" fmla="*/ 60 w 84"/>
                <a:gd name="T17" fmla="*/ 34 h 52"/>
                <a:gd name="T18" fmla="*/ 59 w 84"/>
                <a:gd name="T19" fmla="*/ 31 h 52"/>
                <a:gd name="T20" fmla="*/ 76 w 84"/>
                <a:gd name="T21" fmla="*/ 12 h 52"/>
                <a:gd name="T22" fmla="*/ 78 w 84"/>
                <a:gd name="T23" fmla="*/ 12 h 52"/>
                <a:gd name="T24" fmla="*/ 84 w 84"/>
                <a:gd name="T25" fmla="*/ 6 h 52"/>
                <a:gd name="T26" fmla="*/ 78 w 84"/>
                <a:gd name="T27" fmla="*/ 0 h 52"/>
                <a:gd name="T28" fmla="*/ 72 w 84"/>
                <a:gd name="T29" fmla="*/ 6 h 52"/>
                <a:gd name="T30" fmla="*/ 73 w 84"/>
                <a:gd name="T31" fmla="*/ 9 h 52"/>
                <a:gd name="T32" fmla="*/ 56 w 84"/>
                <a:gd name="T33" fmla="*/ 28 h 52"/>
                <a:gd name="T34" fmla="*/ 54 w 84"/>
                <a:gd name="T35" fmla="*/ 28 h 52"/>
                <a:gd name="T36" fmla="*/ 49 w 84"/>
                <a:gd name="T37" fmla="*/ 30 h 52"/>
                <a:gd name="T38" fmla="*/ 36 w 84"/>
                <a:gd name="T39" fmla="*/ 26 h 52"/>
                <a:gd name="T40" fmla="*/ 30 w 84"/>
                <a:gd name="T41" fmla="*/ 20 h 52"/>
                <a:gd name="T42" fmla="*/ 24 w 84"/>
                <a:gd name="T43" fmla="*/ 26 h 52"/>
                <a:gd name="T44" fmla="*/ 24 w 84"/>
                <a:gd name="T45" fmla="*/ 28 h 52"/>
                <a:gd name="T46" fmla="*/ 9 w 84"/>
                <a:gd name="T47" fmla="*/ 41 h 52"/>
                <a:gd name="T48" fmla="*/ 6 w 84"/>
                <a:gd name="T49" fmla="*/ 40 h 52"/>
                <a:gd name="T50" fmla="*/ 0 w 84"/>
                <a:gd name="T51" fmla="*/ 46 h 52"/>
                <a:gd name="T52" fmla="*/ 6 w 84"/>
                <a:gd name="T53"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4" h="52">
                  <a:moveTo>
                    <a:pt x="6" y="52"/>
                  </a:moveTo>
                  <a:cubicBezTo>
                    <a:pt x="9" y="52"/>
                    <a:pt x="12" y="49"/>
                    <a:pt x="12" y="46"/>
                  </a:cubicBezTo>
                  <a:cubicBezTo>
                    <a:pt x="12" y="45"/>
                    <a:pt x="12" y="45"/>
                    <a:pt x="12" y="44"/>
                  </a:cubicBezTo>
                  <a:cubicBezTo>
                    <a:pt x="27" y="31"/>
                    <a:pt x="27" y="31"/>
                    <a:pt x="27" y="31"/>
                  </a:cubicBezTo>
                  <a:cubicBezTo>
                    <a:pt x="28" y="32"/>
                    <a:pt x="29" y="32"/>
                    <a:pt x="30" y="32"/>
                  </a:cubicBezTo>
                  <a:cubicBezTo>
                    <a:pt x="32" y="32"/>
                    <a:pt x="34" y="31"/>
                    <a:pt x="35" y="30"/>
                  </a:cubicBezTo>
                  <a:cubicBezTo>
                    <a:pt x="48" y="34"/>
                    <a:pt x="48" y="34"/>
                    <a:pt x="48" y="34"/>
                  </a:cubicBezTo>
                  <a:cubicBezTo>
                    <a:pt x="48" y="37"/>
                    <a:pt x="51" y="40"/>
                    <a:pt x="54" y="40"/>
                  </a:cubicBezTo>
                  <a:cubicBezTo>
                    <a:pt x="57" y="40"/>
                    <a:pt x="60" y="37"/>
                    <a:pt x="60" y="34"/>
                  </a:cubicBezTo>
                  <a:cubicBezTo>
                    <a:pt x="60" y="33"/>
                    <a:pt x="60" y="32"/>
                    <a:pt x="59" y="31"/>
                  </a:cubicBezTo>
                  <a:cubicBezTo>
                    <a:pt x="76" y="12"/>
                    <a:pt x="76" y="12"/>
                    <a:pt x="76" y="12"/>
                  </a:cubicBezTo>
                  <a:cubicBezTo>
                    <a:pt x="77" y="12"/>
                    <a:pt x="77" y="12"/>
                    <a:pt x="78" y="12"/>
                  </a:cubicBezTo>
                  <a:cubicBezTo>
                    <a:pt x="81" y="12"/>
                    <a:pt x="84" y="9"/>
                    <a:pt x="84" y="6"/>
                  </a:cubicBezTo>
                  <a:cubicBezTo>
                    <a:pt x="84" y="3"/>
                    <a:pt x="81" y="0"/>
                    <a:pt x="78" y="0"/>
                  </a:cubicBezTo>
                  <a:cubicBezTo>
                    <a:pt x="75" y="0"/>
                    <a:pt x="72" y="3"/>
                    <a:pt x="72" y="6"/>
                  </a:cubicBezTo>
                  <a:cubicBezTo>
                    <a:pt x="72" y="7"/>
                    <a:pt x="72" y="8"/>
                    <a:pt x="73" y="9"/>
                  </a:cubicBezTo>
                  <a:cubicBezTo>
                    <a:pt x="56" y="28"/>
                    <a:pt x="56" y="28"/>
                    <a:pt x="56" y="28"/>
                  </a:cubicBezTo>
                  <a:cubicBezTo>
                    <a:pt x="55" y="28"/>
                    <a:pt x="55" y="28"/>
                    <a:pt x="54" y="28"/>
                  </a:cubicBezTo>
                  <a:cubicBezTo>
                    <a:pt x="52" y="28"/>
                    <a:pt x="50" y="29"/>
                    <a:pt x="49" y="30"/>
                  </a:cubicBezTo>
                  <a:cubicBezTo>
                    <a:pt x="36" y="26"/>
                    <a:pt x="36" y="26"/>
                    <a:pt x="36" y="26"/>
                  </a:cubicBezTo>
                  <a:cubicBezTo>
                    <a:pt x="36" y="23"/>
                    <a:pt x="33" y="20"/>
                    <a:pt x="30" y="20"/>
                  </a:cubicBezTo>
                  <a:cubicBezTo>
                    <a:pt x="27" y="20"/>
                    <a:pt x="24" y="23"/>
                    <a:pt x="24" y="26"/>
                  </a:cubicBezTo>
                  <a:cubicBezTo>
                    <a:pt x="24" y="27"/>
                    <a:pt x="24" y="27"/>
                    <a:pt x="24" y="28"/>
                  </a:cubicBezTo>
                  <a:cubicBezTo>
                    <a:pt x="9" y="41"/>
                    <a:pt x="9" y="41"/>
                    <a:pt x="9" y="41"/>
                  </a:cubicBezTo>
                  <a:cubicBezTo>
                    <a:pt x="8" y="40"/>
                    <a:pt x="7" y="40"/>
                    <a:pt x="6" y="40"/>
                  </a:cubicBezTo>
                  <a:cubicBezTo>
                    <a:pt x="3" y="40"/>
                    <a:pt x="0" y="43"/>
                    <a:pt x="0" y="46"/>
                  </a:cubicBezTo>
                  <a:cubicBezTo>
                    <a:pt x="0" y="49"/>
                    <a:pt x="3" y="52"/>
                    <a:pt x="6"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 name="TextBox 1">
            <a:extLst>
              <a:ext uri="{FF2B5EF4-FFF2-40B4-BE49-F238E27FC236}">
                <a16:creationId xmlns:a16="http://schemas.microsoft.com/office/drawing/2014/main" id="{5C7E8DB2-254F-0167-5CDD-12D5E5E635AE}"/>
              </a:ext>
            </a:extLst>
          </p:cNvPr>
          <p:cNvSpPr txBox="1"/>
          <p:nvPr/>
        </p:nvSpPr>
        <p:spPr>
          <a:xfrm>
            <a:off x="6664879" y="1712399"/>
            <a:ext cx="2474032" cy="566245"/>
          </a:xfrm>
          <a:prstGeom prst="rect">
            <a:avLst/>
          </a:prstGeom>
          <a:noFill/>
        </p:spPr>
        <p:txBody>
          <a:bodyPr wrap="square" lIns="0" tIns="0" rIns="0" bIns="0" rtlCol="0">
            <a:spAutoFit/>
          </a:bodyPr>
          <a:lstStyle/>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Hypothesis Testing</a:t>
            </a:r>
            <a:br>
              <a:rPr lang="en-US" sz="1100" dirty="0">
                <a:solidFill>
                  <a:schemeClr val="tx1">
                    <a:lumMod val="75000"/>
                    <a:lumOff val="25000"/>
                  </a:schemeClr>
                </a:solidFill>
                <a:latin typeface="Calibri Light" panose="020F0302020204030204" pitchFamily="34" charset="0"/>
                <a:cs typeface="Calibri Light" panose="020F0302020204030204" pitchFamily="34" charset="0"/>
              </a:rPr>
            </a:b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Chi Square Test</a:t>
            </a:r>
          </a:p>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Z Test, Proportions Z Test</a:t>
            </a:r>
          </a:p>
        </p:txBody>
      </p:sp>
    </p:spTree>
    <p:extLst>
      <p:ext uri="{BB962C8B-B14F-4D97-AF65-F5344CB8AC3E}">
        <p14:creationId xmlns:p14="http://schemas.microsoft.com/office/powerpoint/2010/main" val="4403076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t="9364" b="6041"/>
          <a:stretch/>
        </p:blipFill>
        <p:spPr>
          <a:xfrm>
            <a:off x="0" y="0"/>
            <a:ext cx="12192002" cy="6883400"/>
          </a:xfrm>
          <a:prstGeom prst="rect">
            <a:avLst/>
          </a:prstGeom>
        </p:spPr>
      </p:pic>
      <p:sp>
        <p:nvSpPr>
          <p:cNvPr id="13" name="Rectangle 12"/>
          <p:cNvSpPr/>
          <p:nvPr/>
        </p:nvSpPr>
        <p:spPr>
          <a:xfrm>
            <a:off x="0" y="297429"/>
            <a:ext cx="12191999" cy="6883400"/>
          </a:xfrm>
          <a:prstGeom prst="rect">
            <a:avLst/>
          </a:prstGeom>
          <a:gradFill>
            <a:gsLst>
              <a:gs pos="0">
                <a:schemeClr val="bg1">
                  <a:alpha val="80000"/>
                </a:schemeClr>
              </a:gs>
              <a:gs pos="100000">
                <a:schemeClr val="bg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3236309" y="1440368"/>
            <a:ext cx="5718626" cy="984885"/>
          </a:xfrm>
          <a:prstGeom prst="rect">
            <a:avLst/>
          </a:prstGeom>
          <a:noFill/>
        </p:spPr>
        <p:txBody>
          <a:bodyPr wrap="square" lIns="0" tIns="0" rIns="0" bIns="0" rtlCol="0">
            <a:spAutoFit/>
          </a:bodyPr>
          <a:lstStyle/>
          <a:p>
            <a:pPr algn="ctr"/>
            <a:r>
              <a:rPr lang="en-US" sz="1600" b="0" i="0" dirty="0">
                <a:solidFill>
                  <a:srgbClr val="000000"/>
                </a:solidFill>
                <a:effectLst/>
              </a:rPr>
              <a:t>Focused on key features like </a:t>
            </a:r>
            <a:r>
              <a:rPr lang="en-US" sz="1600" b="0" i="1" dirty="0">
                <a:solidFill>
                  <a:srgbClr val="000000"/>
                </a:solidFill>
                <a:effectLst/>
              </a:rPr>
              <a:t>Age, Employment, </a:t>
            </a:r>
            <a:r>
              <a:rPr lang="en-US" sz="1600" b="0" i="1" dirty="0" err="1">
                <a:solidFill>
                  <a:srgbClr val="000000"/>
                </a:solidFill>
                <a:effectLst/>
              </a:rPr>
              <a:t>CodingActivities</a:t>
            </a:r>
            <a:r>
              <a:rPr lang="en-US" sz="1600" b="0" i="1" dirty="0">
                <a:solidFill>
                  <a:srgbClr val="000000"/>
                </a:solidFill>
                <a:effectLst/>
              </a:rPr>
              <a:t>, </a:t>
            </a:r>
            <a:r>
              <a:rPr lang="en-US" sz="1600" b="0" i="1" dirty="0" err="1">
                <a:solidFill>
                  <a:srgbClr val="000000"/>
                </a:solidFill>
                <a:effectLst/>
              </a:rPr>
              <a:t>EdLevel</a:t>
            </a:r>
            <a:r>
              <a:rPr lang="en-US" sz="1600" b="0" i="1" dirty="0">
                <a:solidFill>
                  <a:srgbClr val="000000"/>
                </a:solidFill>
                <a:effectLst/>
              </a:rPr>
              <a:t>, </a:t>
            </a:r>
            <a:r>
              <a:rPr lang="en-US" sz="1600" b="0" i="1" dirty="0" err="1">
                <a:solidFill>
                  <a:srgbClr val="000000"/>
                </a:solidFill>
                <a:effectLst/>
              </a:rPr>
              <a:t>YearsCode</a:t>
            </a:r>
            <a:r>
              <a:rPr lang="en-US" sz="1600" b="0" i="1" dirty="0">
                <a:solidFill>
                  <a:srgbClr val="000000"/>
                </a:solidFill>
                <a:effectLst/>
              </a:rPr>
              <a:t>, </a:t>
            </a:r>
            <a:r>
              <a:rPr lang="en-US" sz="1600" b="0" i="1" dirty="0" err="1">
                <a:solidFill>
                  <a:srgbClr val="000000"/>
                </a:solidFill>
                <a:effectLst/>
              </a:rPr>
              <a:t>DevType</a:t>
            </a:r>
            <a:r>
              <a:rPr lang="en-US" sz="1600" b="0" i="1" dirty="0">
                <a:solidFill>
                  <a:srgbClr val="000000"/>
                </a:solidFill>
                <a:effectLst/>
              </a:rPr>
              <a:t>, Country, </a:t>
            </a:r>
            <a:r>
              <a:rPr lang="en-US" sz="1600" b="0" i="1" dirty="0" err="1">
                <a:solidFill>
                  <a:srgbClr val="000000"/>
                </a:solidFill>
                <a:effectLst/>
              </a:rPr>
              <a:t>LanguageHaveWorkedWith</a:t>
            </a:r>
            <a:r>
              <a:rPr lang="en-US" sz="1600" b="0" i="1" dirty="0">
                <a:solidFill>
                  <a:srgbClr val="000000"/>
                </a:solidFill>
                <a:effectLst/>
              </a:rPr>
              <a:t>, </a:t>
            </a:r>
            <a:r>
              <a:rPr lang="en-US" sz="1600" b="0" i="1" dirty="0" err="1">
                <a:solidFill>
                  <a:srgbClr val="000000"/>
                </a:solidFill>
                <a:effectLst/>
              </a:rPr>
              <a:t>LanguageWantToWorkWith</a:t>
            </a:r>
            <a:r>
              <a:rPr lang="en-US" sz="1600" b="0" i="1" dirty="0">
                <a:solidFill>
                  <a:srgbClr val="000000"/>
                </a:solidFill>
                <a:effectLst/>
              </a:rPr>
              <a:t>, Industry, </a:t>
            </a:r>
            <a:r>
              <a:rPr lang="en-US" sz="1600" b="0" i="1" dirty="0" err="1">
                <a:solidFill>
                  <a:srgbClr val="000000"/>
                </a:solidFill>
                <a:effectLst/>
              </a:rPr>
              <a:t>WorkExp</a:t>
            </a:r>
            <a:r>
              <a:rPr lang="en-US" sz="1600" b="0" i="1" dirty="0">
                <a:solidFill>
                  <a:srgbClr val="000000"/>
                </a:solidFill>
                <a:effectLst/>
              </a:rPr>
              <a:t>, and </a:t>
            </a:r>
            <a:r>
              <a:rPr lang="en-US" sz="1600" b="0" i="1" dirty="0" err="1">
                <a:solidFill>
                  <a:srgbClr val="000000"/>
                </a:solidFill>
                <a:effectLst/>
              </a:rPr>
              <a:t>ConvertedCompYearly</a:t>
            </a:r>
            <a:r>
              <a:rPr lang="en-US" sz="1600" b="0" i="0" dirty="0">
                <a:solidFill>
                  <a:srgbClr val="000000"/>
                </a:solidFill>
                <a:effectLst/>
              </a:rPr>
              <a:t> for relevant insights.</a:t>
            </a:r>
            <a:endParaRPr lang="en-US" sz="1600" dirty="0">
              <a:solidFill>
                <a:schemeClr val="tx1">
                  <a:lumMod val="85000"/>
                  <a:lumOff val="15000"/>
                </a:schemeClr>
              </a:solidFill>
            </a:endParaRPr>
          </a:p>
        </p:txBody>
      </p:sp>
      <p:sp>
        <p:nvSpPr>
          <p:cNvPr id="11" name="TextBox 10"/>
          <p:cNvSpPr txBox="1"/>
          <p:nvPr/>
        </p:nvSpPr>
        <p:spPr>
          <a:xfrm>
            <a:off x="3927888" y="695130"/>
            <a:ext cx="4335482" cy="553998"/>
          </a:xfrm>
          <a:prstGeom prst="rect">
            <a:avLst/>
          </a:prstGeom>
          <a:noFill/>
        </p:spPr>
        <p:txBody>
          <a:bodyPr wrap="none" lIns="0" tIns="0" rIns="0" bIns="0" rtlCol="0">
            <a:spAutoFit/>
          </a:bodyPr>
          <a:lstStyle/>
          <a:p>
            <a:pPr algn="ctr"/>
            <a:r>
              <a:rPr lang="en-US" sz="3600" dirty="0">
                <a:solidFill>
                  <a:schemeClr val="tx2">
                    <a:lumMod val="75000"/>
                  </a:schemeClr>
                </a:solidFill>
                <a:latin typeface="+mj-lt"/>
              </a:rPr>
              <a:t>Data Pre-Processing</a:t>
            </a:r>
          </a:p>
        </p:txBody>
      </p:sp>
      <p:grpSp>
        <p:nvGrpSpPr>
          <p:cNvPr id="25" name="Group 24"/>
          <p:cNvGrpSpPr/>
          <p:nvPr/>
        </p:nvGrpSpPr>
        <p:grpSpPr>
          <a:xfrm>
            <a:off x="5125135" y="3692745"/>
            <a:ext cx="1940972" cy="1468597"/>
            <a:chOff x="930276" y="2322513"/>
            <a:chExt cx="2035175" cy="1539875"/>
          </a:xfrm>
        </p:grpSpPr>
        <p:sp>
          <p:nvSpPr>
            <p:cNvPr id="26" name="Freeform 5"/>
            <p:cNvSpPr>
              <a:spLocks/>
            </p:cNvSpPr>
            <p:nvPr/>
          </p:nvSpPr>
          <p:spPr bwMode="auto">
            <a:xfrm>
              <a:off x="930276" y="2736851"/>
              <a:ext cx="2035175" cy="992188"/>
            </a:xfrm>
            <a:custGeom>
              <a:avLst/>
              <a:gdLst>
                <a:gd name="T0" fmla="*/ 440 w 939"/>
                <a:gd name="T1" fmla="*/ 9 h 457"/>
                <a:gd name="T2" fmla="*/ 12 w 939"/>
                <a:gd name="T3" fmla="*/ 215 h 457"/>
                <a:gd name="T4" fmla="*/ 12 w 939"/>
                <a:gd name="T5" fmla="*/ 242 h 457"/>
                <a:gd name="T6" fmla="*/ 440 w 939"/>
                <a:gd name="T7" fmla="*/ 448 h 457"/>
                <a:gd name="T8" fmla="*/ 499 w 939"/>
                <a:gd name="T9" fmla="*/ 448 h 457"/>
                <a:gd name="T10" fmla="*/ 927 w 939"/>
                <a:gd name="T11" fmla="*/ 242 h 457"/>
                <a:gd name="T12" fmla="*/ 927 w 939"/>
                <a:gd name="T13" fmla="*/ 215 h 457"/>
                <a:gd name="T14" fmla="*/ 499 w 939"/>
                <a:gd name="T15" fmla="*/ 9 h 457"/>
                <a:gd name="T16" fmla="*/ 440 w 939"/>
                <a:gd name="T17"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9" h="457">
                  <a:moveTo>
                    <a:pt x="440" y="9"/>
                  </a:moveTo>
                  <a:cubicBezTo>
                    <a:pt x="12" y="215"/>
                    <a:pt x="12" y="215"/>
                    <a:pt x="12" y="215"/>
                  </a:cubicBezTo>
                  <a:cubicBezTo>
                    <a:pt x="0" y="220"/>
                    <a:pt x="0" y="236"/>
                    <a:pt x="12" y="242"/>
                  </a:cubicBezTo>
                  <a:cubicBezTo>
                    <a:pt x="440" y="448"/>
                    <a:pt x="440" y="448"/>
                    <a:pt x="440" y="448"/>
                  </a:cubicBezTo>
                  <a:cubicBezTo>
                    <a:pt x="459" y="457"/>
                    <a:pt x="480" y="457"/>
                    <a:pt x="499" y="448"/>
                  </a:cubicBezTo>
                  <a:cubicBezTo>
                    <a:pt x="927" y="242"/>
                    <a:pt x="927" y="242"/>
                    <a:pt x="927" y="242"/>
                  </a:cubicBezTo>
                  <a:cubicBezTo>
                    <a:pt x="939" y="236"/>
                    <a:pt x="939" y="220"/>
                    <a:pt x="927" y="215"/>
                  </a:cubicBezTo>
                  <a:cubicBezTo>
                    <a:pt x="499" y="9"/>
                    <a:pt x="499" y="9"/>
                    <a:pt x="499" y="9"/>
                  </a:cubicBezTo>
                  <a:cubicBezTo>
                    <a:pt x="480" y="0"/>
                    <a:pt x="459" y="0"/>
                    <a:pt x="440" y="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6"/>
            <p:cNvSpPr>
              <a:spLocks/>
            </p:cNvSpPr>
            <p:nvPr/>
          </p:nvSpPr>
          <p:spPr bwMode="auto">
            <a:xfrm>
              <a:off x="936626" y="3230563"/>
              <a:ext cx="2022475" cy="631825"/>
            </a:xfrm>
            <a:custGeom>
              <a:avLst/>
              <a:gdLst>
                <a:gd name="T0" fmla="*/ 924 w 933"/>
                <a:gd name="T1" fmla="*/ 14 h 291"/>
                <a:gd name="T2" fmla="*/ 496 w 933"/>
                <a:gd name="T3" fmla="*/ 220 h 291"/>
                <a:gd name="T4" fmla="*/ 437 w 933"/>
                <a:gd name="T5" fmla="*/ 220 h 291"/>
                <a:gd name="T6" fmla="*/ 9 w 933"/>
                <a:gd name="T7" fmla="*/ 14 h 291"/>
                <a:gd name="T8" fmla="*/ 0 w 933"/>
                <a:gd name="T9" fmla="*/ 0 h 291"/>
                <a:gd name="T10" fmla="*/ 0 w 933"/>
                <a:gd name="T11" fmla="*/ 62 h 291"/>
                <a:gd name="T12" fmla="*/ 9 w 933"/>
                <a:gd name="T13" fmla="*/ 76 h 291"/>
                <a:gd name="T14" fmla="*/ 437 w 933"/>
                <a:gd name="T15" fmla="*/ 282 h 291"/>
                <a:gd name="T16" fmla="*/ 496 w 933"/>
                <a:gd name="T17" fmla="*/ 282 h 291"/>
                <a:gd name="T18" fmla="*/ 924 w 933"/>
                <a:gd name="T19" fmla="*/ 76 h 291"/>
                <a:gd name="T20" fmla="*/ 933 w 933"/>
                <a:gd name="T21" fmla="*/ 62 h 291"/>
                <a:gd name="T22" fmla="*/ 933 w 933"/>
                <a:gd name="T23" fmla="*/ 0 h 291"/>
                <a:gd name="T24" fmla="*/ 924 w 933"/>
                <a:gd name="T25" fmla="*/ 1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3" h="291">
                  <a:moveTo>
                    <a:pt x="924" y="14"/>
                  </a:moveTo>
                  <a:cubicBezTo>
                    <a:pt x="496" y="220"/>
                    <a:pt x="496" y="220"/>
                    <a:pt x="496" y="220"/>
                  </a:cubicBezTo>
                  <a:cubicBezTo>
                    <a:pt x="477" y="229"/>
                    <a:pt x="456" y="229"/>
                    <a:pt x="437" y="220"/>
                  </a:cubicBezTo>
                  <a:cubicBezTo>
                    <a:pt x="9" y="14"/>
                    <a:pt x="9" y="14"/>
                    <a:pt x="9" y="14"/>
                  </a:cubicBezTo>
                  <a:cubicBezTo>
                    <a:pt x="3" y="11"/>
                    <a:pt x="0" y="6"/>
                    <a:pt x="0" y="0"/>
                  </a:cubicBezTo>
                  <a:cubicBezTo>
                    <a:pt x="0" y="62"/>
                    <a:pt x="0" y="62"/>
                    <a:pt x="0" y="62"/>
                  </a:cubicBezTo>
                  <a:cubicBezTo>
                    <a:pt x="0" y="68"/>
                    <a:pt x="3" y="73"/>
                    <a:pt x="9" y="76"/>
                  </a:cubicBezTo>
                  <a:cubicBezTo>
                    <a:pt x="437" y="282"/>
                    <a:pt x="437" y="282"/>
                    <a:pt x="437" y="282"/>
                  </a:cubicBezTo>
                  <a:cubicBezTo>
                    <a:pt x="456" y="291"/>
                    <a:pt x="477" y="291"/>
                    <a:pt x="496" y="282"/>
                  </a:cubicBezTo>
                  <a:cubicBezTo>
                    <a:pt x="924" y="76"/>
                    <a:pt x="924" y="76"/>
                    <a:pt x="924" y="76"/>
                  </a:cubicBezTo>
                  <a:cubicBezTo>
                    <a:pt x="930" y="73"/>
                    <a:pt x="933" y="68"/>
                    <a:pt x="933" y="62"/>
                  </a:cubicBezTo>
                  <a:cubicBezTo>
                    <a:pt x="933" y="0"/>
                    <a:pt x="933" y="0"/>
                    <a:pt x="933" y="0"/>
                  </a:cubicBezTo>
                  <a:cubicBezTo>
                    <a:pt x="933" y="6"/>
                    <a:pt x="930" y="11"/>
                    <a:pt x="924" y="14"/>
                  </a:cubicBez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8" name="Oval 7"/>
            <p:cNvSpPr>
              <a:spLocks noChangeArrowheads="1"/>
            </p:cNvSpPr>
            <p:nvPr/>
          </p:nvSpPr>
          <p:spPr bwMode="auto">
            <a:xfrm>
              <a:off x="1417639" y="2322513"/>
              <a:ext cx="1060450" cy="1063625"/>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20" name="Group 19"/>
          <p:cNvGrpSpPr/>
          <p:nvPr/>
        </p:nvGrpSpPr>
        <p:grpSpPr>
          <a:xfrm>
            <a:off x="1030970" y="1756730"/>
            <a:ext cx="1940972" cy="1468597"/>
            <a:chOff x="930276" y="2322513"/>
            <a:chExt cx="2035175" cy="1539875"/>
          </a:xfrm>
        </p:grpSpPr>
        <p:sp>
          <p:nvSpPr>
            <p:cNvPr id="17" name="Freeform 5"/>
            <p:cNvSpPr>
              <a:spLocks/>
            </p:cNvSpPr>
            <p:nvPr/>
          </p:nvSpPr>
          <p:spPr bwMode="auto">
            <a:xfrm>
              <a:off x="930276" y="2736851"/>
              <a:ext cx="2035175" cy="992188"/>
            </a:xfrm>
            <a:custGeom>
              <a:avLst/>
              <a:gdLst>
                <a:gd name="T0" fmla="*/ 440 w 939"/>
                <a:gd name="T1" fmla="*/ 9 h 457"/>
                <a:gd name="T2" fmla="*/ 12 w 939"/>
                <a:gd name="T3" fmla="*/ 215 h 457"/>
                <a:gd name="T4" fmla="*/ 12 w 939"/>
                <a:gd name="T5" fmla="*/ 242 h 457"/>
                <a:gd name="T6" fmla="*/ 440 w 939"/>
                <a:gd name="T7" fmla="*/ 448 h 457"/>
                <a:gd name="T8" fmla="*/ 499 w 939"/>
                <a:gd name="T9" fmla="*/ 448 h 457"/>
                <a:gd name="T10" fmla="*/ 927 w 939"/>
                <a:gd name="T11" fmla="*/ 242 h 457"/>
                <a:gd name="T12" fmla="*/ 927 w 939"/>
                <a:gd name="T13" fmla="*/ 215 h 457"/>
                <a:gd name="T14" fmla="*/ 499 w 939"/>
                <a:gd name="T15" fmla="*/ 9 h 457"/>
                <a:gd name="T16" fmla="*/ 440 w 939"/>
                <a:gd name="T17"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9" h="457">
                  <a:moveTo>
                    <a:pt x="440" y="9"/>
                  </a:moveTo>
                  <a:cubicBezTo>
                    <a:pt x="12" y="215"/>
                    <a:pt x="12" y="215"/>
                    <a:pt x="12" y="215"/>
                  </a:cubicBezTo>
                  <a:cubicBezTo>
                    <a:pt x="0" y="220"/>
                    <a:pt x="0" y="236"/>
                    <a:pt x="12" y="242"/>
                  </a:cubicBezTo>
                  <a:cubicBezTo>
                    <a:pt x="440" y="448"/>
                    <a:pt x="440" y="448"/>
                    <a:pt x="440" y="448"/>
                  </a:cubicBezTo>
                  <a:cubicBezTo>
                    <a:pt x="459" y="457"/>
                    <a:pt x="480" y="457"/>
                    <a:pt x="499" y="448"/>
                  </a:cubicBezTo>
                  <a:cubicBezTo>
                    <a:pt x="927" y="242"/>
                    <a:pt x="927" y="242"/>
                    <a:pt x="927" y="242"/>
                  </a:cubicBezTo>
                  <a:cubicBezTo>
                    <a:pt x="939" y="236"/>
                    <a:pt x="939" y="220"/>
                    <a:pt x="927" y="215"/>
                  </a:cubicBezTo>
                  <a:cubicBezTo>
                    <a:pt x="499" y="9"/>
                    <a:pt x="499" y="9"/>
                    <a:pt x="499" y="9"/>
                  </a:cubicBezTo>
                  <a:cubicBezTo>
                    <a:pt x="480" y="0"/>
                    <a:pt x="459" y="0"/>
                    <a:pt x="440" y="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6"/>
            <p:cNvSpPr>
              <a:spLocks/>
            </p:cNvSpPr>
            <p:nvPr/>
          </p:nvSpPr>
          <p:spPr bwMode="auto">
            <a:xfrm>
              <a:off x="936626" y="3230563"/>
              <a:ext cx="2022475" cy="631825"/>
            </a:xfrm>
            <a:custGeom>
              <a:avLst/>
              <a:gdLst>
                <a:gd name="T0" fmla="*/ 924 w 933"/>
                <a:gd name="T1" fmla="*/ 14 h 291"/>
                <a:gd name="T2" fmla="*/ 496 w 933"/>
                <a:gd name="T3" fmla="*/ 220 h 291"/>
                <a:gd name="T4" fmla="*/ 437 w 933"/>
                <a:gd name="T5" fmla="*/ 220 h 291"/>
                <a:gd name="T6" fmla="*/ 9 w 933"/>
                <a:gd name="T7" fmla="*/ 14 h 291"/>
                <a:gd name="T8" fmla="*/ 0 w 933"/>
                <a:gd name="T9" fmla="*/ 0 h 291"/>
                <a:gd name="T10" fmla="*/ 0 w 933"/>
                <a:gd name="T11" fmla="*/ 62 h 291"/>
                <a:gd name="T12" fmla="*/ 9 w 933"/>
                <a:gd name="T13" fmla="*/ 76 h 291"/>
                <a:gd name="T14" fmla="*/ 437 w 933"/>
                <a:gd name="T15" fmla="*/ 282 h 291"/>
                <a:gd name="T16" fmla="*/ 496 w 933"/>
                <a:gd name="T17" fmla="*/ 282 h 291"/>
                <a:gd name="T18" fmla="*/ 924 w 933"/>
                <a:gd name="T19" fmla="*/ 76 h 291"/>
                <a:gd name="T20" fmla="*/ 933 w 933"/>
                <a:gd name="T21" fmla="*/ 62 h 291"/>
                <a:gd name="T22" fmla="*/ 933 w 933"/>
                <a:gd name="T23" fmla="*/ 0 h 291"/>
                <a:gd name="T24" fmla="*/ 924 w 933"/>
                <a:gd name="T25" fmla="*/ 1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3" h="291">
                  <a:moveTo>
                    <a:pt x="924" y="14"/>
                  </a:moveTo>
                  <a:cubicBezTo>
                    <a:pt x="496" y="220"/>
                    <a:pt x="496" y="220"/>
                    <a:pt x="496" y="220"/>
                  </a:cubicBezTo>
                  <a:cubicBezTo>
                    <a:pt x="477" y="229"/>
                    <a:pt x="456" y="229"/>
                    <a:pt x="437" y="220"/>
                  </a:cubicBezTo>
                  <a:cubicBezTo>
                    <a:pt x="9" y="14"/>
                    <a:pt x="9" y="14"/>
                    <a:pt x="9" y="14"/>
                  </a:cubicBezTo>
                  <a:cubicBezTo>
                    <a:pt x="3" y="11"/>
                    <a:pt x="0" y="6"/>
                    <a:pt x="0" y="0"/>
                  </a:cubicBezTo>
                  <a:cubicBezTo>
                    <a:pt x="0" y="62"/>
                    <a:pt x="0" y="62"/>
                    <a:pt x="0" y="62"/>
                  </a:cubicBezTo>
                  <a:cubicBezTo>
                    <a:pt x="0" y="68"/>
                    <a:pt x="3" y="73"/>
                    <a:pt x="9" y="76"/>
                  </a:cubicBezTo>
                  <a:cubicBezTo>
                    <a:pt x="437" y="282"/>
                    <a:pt x="437" y="282"/>
                    <a:pt x="437" y="282"/>
                  </a:cubicBezTo>
                  <a:cubicBezTo>
                    <a:pt x="456" y="291"/>
                    <a:pt x="477" y="291"/>
                    <a:pt x="496" y="282"/>
                  </a:cubicBezTo>
                  <a:cubicBezTo>
                    <a:pt x="924" y="76"/>
                    <a:pt x="924" y="76"/>
                    <a:pt x="924" y="76"/>
                  </a:cubicBezTo>
                  <a:cubicBezTo>
                    <a:pt x="930" y="73"/>
                    <a:pt x="933" y="68"/>
                    <a:pt x="933" y="62"/>
                  </a:cubicBezTo>
                  <a:cubicBezTo>
                    <a:pt x="933" y="0"/>
                    <a:pt x="933" y="0"/>
                    <a:pt x="933" y="0"/>
                  </a:cubicBezTo>
                  <a:cubicBezTo>
                    <a:pt x="933" y="6"/>
                    <a:pt x="930" y="11"/>
                    <a:pt x="924" y="14"/>
                  </a:cubicBez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9" name="Oval 7"/>
            <p:cNvSpPr>
              <a:spLocks noChangeArrowheads="1"/>
            </p:cNvSpPr>
            <p:nvPr/>
          </p:nvSpPr>
          <p:spPr bwMode="auto">
            <a:xfrm>
              <a:off x="1417639" y="2322513"/>
              <a:ext cx="1060450" cy="1063625"/>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29" name="Group 28"/>
          <p:cNvGrpSpPr/>
          <p:nvPr/>
        </p:nvGrpSpPr>
        <p:grpSpPr>
          <a:xfrm flipH="1">
            <a:off x="9219300" y="1756730"/>
            <a:ext cx="1940972" cy="1468597"/>
            <a:chOff x="930276" y="2322513"/>
            <a:chExt cx="2035175" cy="1539875"/>
          </a:xfrm>
        </p:grpSpPr>
        <p:sp>
          <p:nvSpPr>
            <p:cNvPr id="30" name="Freeform 5"/>
            <p:cNvSpPr>
              <a:spLocks/>
            </p:cNvSpPr>
            <p:nvPr/>
          </p:nvSpPr>
          <p:spPr bwMode="auto">
            <a:xfrm>
              <a:off x="930276" y="2736851"/>
              <a:ext cx="2035175" cy="992188"/>
            </a:xfrm>
            <a:custGeom>
              <a:avLst/>
              <a:gdLst>
                <a:gd name="T0" fmla="*/ 440 w 939"/>
                <a:gd name="T1" fmla="*/ 9 h 457"/>
                <a:gd name="T2" fmla="*/ 12 w 939"/>
                <a:gd name="T3" fmla="*/ 215 h 457"/>
                <a:gd name="T4" fmla="*/ 12 w 939"/>
                <a:gd name="T5" fmla="*/ 242 h 457"/>
                <a:gd name="T6" fmla="*/ 440 w 939"/>
                <a:gd name="T7" fmla="*/ 448 h 457"/>
                <a:gd name="T8" fmla="*/ 499 w 939"/>
                <a:gd name="T9" fmla="*/ 448 h 457"/>
                <a:gd name="T10" fmla="*/ 927 w 939"/>
                <a:gd name="T11" fmla="*/ 242 h 457"/>
                <a:gd name="T12" fmla="*/ 927 w 939"/>
                <a:gd name="T13" fmla="*/ 215 h 457"/>
                <a:gd name="T14" fmla="*/ 499 w 939"/>
                <a:gd name="T15" fmla="*/ 9 h 457"/>
                <a:gd name="T16" fmla="*/ 440 w 939"/>
                <a:gd name="T17"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9" h="457">
                  <a:moveTo>
                    <a:pt x="440" y="9"/>
                  </a:moveTo>
                  <a:cubicBezTo>
                    <a:pt x="12" y="215"/>
                    <a:pt x="12" y="215"/>
                    <a:pt x="12" y="215"/>
                  </a:cubicBezTo>
                  <a:cubicBezTo>
                    <a:pt x="0" y="220"/>
                    <a:pt x="0" y="236"/>
                    <a:pt x="12" y="242"/>
                  </a:cubicBezTo>
                  <a:cubicBezTo>
                    <a:pt x="440" y="448"/>
                    <a:pt x="440" y="448"/>
                    <a:pt x="440" y="448"/>
                  </a:cubicBezTo>
                  <a:cubicBezTo>
                    <a:pt x="459" y="457"/>
                    <a:pt x="480" y="457"/>
                    <a:pt x="499" y="448"/>
                  </a:cubicBezTo>
                  <a:cubicBezTo>
                    <a:pt x="927" y="242"/>
                    <a:pt x="927" y="242"/>
                    <a:pt x="927" y="242"/>
                  </a:cubicBezTo>
                  <a:cubicBezTo>
                    <a:pt x="939" y="236"/>
                    <a:pt x="939" y="220"/>
                    <a:pt x="927" y="215"/>
                  </a:cubicBezTo>
                  <a:cubicBezTo>
                    <a:pt x="499" y="9"/>
                    <a:pt x="499" y="9"/>
                    <a:pt x="499" y="9"/>
                  </a:cubicBezTo>
                  <a:cubicBezTo>
                    <a:pt x="480" y="0"/>
                    <a:pt x="459" y="0"/>
                    <a:pt x="440" y="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6"/>
            <p:cNvSpPr>
              <a:spLocks/>
            </p:cNvSpPr>
            <p:nvPr/>
          </p:nvSpPr>
          <p:spPr bwMode="auto">
            <a:xfrm>
              <a:off x="936626" y="3230563"/>
              <a:ext cx="2022475" cy="631825"/>
            </a:xfrm>
            <a:custGeom>
              <a:avLst/>
              <a:gdLst>
                <a:gd name="T0" fmla="*/ 924 w 933"/>
                <a:gd name="T1" fmla="*/ 14 h 291"/>
                <a:gd name="T2" fmla="*/ 496 w 933"/>
                <a:gd name="T3" fmla="*/ 220 h 291"/>
                <a:gd name="T4" fmla="*/ 437 w 933"/>
                <a:gd name="T5" fmla="*/ 220 h 291"/>
                <a:gd name="T6" fmla="*/ 9 w 933"/>
                <a:gd name="T7" fmla="*/ 14 h 291"/>
                <a:gd name="T8" fmla="*/ 0 w 933"/>
                <a:gd name="T9" fmla="*/ 0 h 291"/>
                <a:gd name="T10" fmla="*/ 0 w 933"/>
                <a:gd name="T11" fmla="*/ 62 h 291"/>
                <a:gd name="T12" fmla="*/ 9 w 933"/>
                <a:gd name="T13" fmla="*/ 76 h 291"/>
                <a:gd name="T14" fmla="*/ 437 w 933"/>
                <a:gd name="T15" fmla="*/ 282 h 291"/>
                <a:gd name="T16" fmla="*/ 496 w 933"/>
                <a:gd name="T17" fmla="*/ 282 h 291"/>
                <a:gd name="T18" fmla="*/ 924 w 933"/>
                <a:gd name="T19" fmla="*/ 76 h 291"/>
                <a:gd name="T20" fmla="*/ 933 w 933"/>
                <a:gd name="T21" fmla="*/ 62 h 291"/>
                <a:gd name="T22" fmla="*/ 933 w 933"/>
                <a:gd name="T23" fmla="*/ 0 h 291"/>
                <a:gd name="T24" fmla="*/ 924 w 933"/>
                <a:gd name="T25" fmla="*/ 1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3" h="291">
                  <a:moveTo>
                    <a:pt x="924" y="14"/>
                  </a:moveTo>
                  <a:cubicBezTo>
                    <a:pt x="496" y="220"/>
                    <a:pt x="496" y="220"/>
                    <a:pt x="496" y="220"/>
                  </a:cubicBezTo>
                  <a:cubicBezTo>
                    <a:pt x="477" y="229"/>
                    <a:pt x="456" y="229"/>
                    <a:pt x="437" y="220"/>
                  </a:cubicBezTo>
                  <a:cubicBezTo>
                    <a:pt x="9" y="14"/>
                    <a:pt x="9" y="14"/>
                    <a:pt x="9" y="14"/>
                  </a:cubicBezTo>
                  <a:cubicBezTo>
                    <a:pt x="3" y="11"/>
                    <a:pt x="0" y="6"/>
                    <a:pt x="0" y="0"/>
                  </a:cubicBezTo>
                  <a:cubicBezTo>
                    <a:pt x="0" y="62"/>
                    <a:pt x="0" y="62"/>
                    <a:pt x="0" y="62"/>
                  </a:cubicBezTo>
                  <a:cubicBezTo>
                    <a:pt x="0" y="68"/>
                    <a:pt x="3" y="73"/>
                    <a:pt x="9" y="76"/>
                  </a:cubicBezTo>
                  <a:cubicBezTo>
                    <a:pt x="437" y="282"/>
                    <a:pt x="437" y="282"/>
                    <a:pt x="437" y="282"/>
                  </a:cubicBezTo>
                  <a:cubicBezTo>
                    <a:pt x="456" y="291"/>
                    <a:pt x="477" y="291"/>
                    <a:pt x="496" y="282"/>
                  </a:cubicBezTo>
                  <a:cubicBezTo>
                    <a:pt x="924" y="76"/>
                    <a:pt x="924" y="76"/>
                    <a:pt x="924" y="76"/>
                  </a:cubicBezTo>
                  <a:cubicBezTo>
                    <a:pt x="930" y="73"/>
                    <a:pt x="933" y="68"/>
                    <a:pt x="933" y="62"/>
                  </a:cubicBezTo>
                  <a:cubicBezTo>
                    <a:pt x="933" y="0"/>
                    <a:pt x="933" y="0"/>
                    <a:pt x="933" y="0"/>
                  </a:cubicBezTo>
                  <a:cubicBezTo>
                    <a:pt x="933" y="6"/>
                    <a:pt x="930" y="11"/>
                    <a:pt x="924" y="14"/>
                  </a:cubicBezTo>
                  <a:close/>
                </a:path>
              </a:pathLst>
            </a:custGeom>
            <a:gradFill flip="none" rotWithShape="1">
              <a:gsLst>
                <a:gs pos="0">
                  <a:srgbClr val="024793"/>
                </a:gs>
                <a:gs pos="100000">
                  <a:srgbClr val="33D36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2" name="Oval 7"/>
            <p:cNvSpPr>
              <a:spLocks noChangeArrowheads="1"/>
            </p:cNvSpPr>
            <p:nvPr/>
          </p:nvSpPr>
          <p:spPr bwMode="auto">
            <a:xfrm>
              <a:off x="1417639" y="2322513"/>
              <a:ext cx="1060450" cy="1063625"/>
            </a:xfrm>
            <a:prstGeom prst="ellipse">
              <a:avLst/>
            </a:prstGeom>
            <a:gradFill flip="none" rotWithShape="1">
              <a:gsLst>
                <a:gs pos="0">
                  <a:srgbClr val="024793"/>
                </a:gs>
                <a:gs pos="100000">
                  <a:srgbClr val="33D36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62" name="Group 61"/>
          <p:cNvGrpSpPr/>
          <p:nvPr/>
        </p:nvGrpSpPr>
        <p:grpSpPr>
          <a:xfrm>
            <a:off x="3060678" y="2724737"/>
            <a:ext cx="1940972" cy="1468597"/>
            <a:chOff x="3061057" y="2995479"/>
            <a:chExt cx="1940972" cy="1468597"/>
          </a:xfrm>
        </p:grpSpPr>
        <p:sp>
          <p:nvSpPr>
            <p:cNvPr id="22" name="Freeform 5"/>
            <p:cNvSpPr>
              <a:spLocks/>
            </p:cNvSpPr>
            <p:nvPr/>
          </p:nvSpPr>
          <p:spPr bwMode="auto">
            <a:xfrm>
              <a:off x="3061057" y="3390638"/>
              <a:ext cx="1940972" cy="946261"/>
            </a:xfrm>
            <a:custGeom>
              <a:avLst/>
              <a:gdLst>
                <a:gd name="T0" fmla="*/ 440 w 939"/>
                <a:gd name="T1" fmla="*/ 9 h 457"/>
                <a:gd name="T2" fmla="*/ 12 w 939"/>
                <a:gd name="T3" fmla="*/ 215 h 457"/>
                <a:gd name="T4" fmla="*/ 12 w 939"/>
                <a:gd name="T5" fmla="*/ 242 h 457"/>
                <a:gd name="T6" fmla="*/ 440 w 939"/>
                <a:gd name="T7" fmla="*/ 448 h 457"/>
                <a:gd name="T8" fmla="*/ 499 w 939"/>
                <a:gd name="T9" fmla="*/ 448 h 457"/>
                <a:gd name="T10" fmla="*/ 927 w 939"/>
                <a:gd name="T11" fmla="*/ 242 h 457"/>
                <a:gd name="T12" fmla="*/ 927 w 939"/>
                <a:gd name="T13" fmla="*/ 215 h 457"/>
                <a:gd name="T14" fmla="*/ 499 w 939"/>
                <a:gd name="T15" fmla="*/ 9 h 457"/>
                <a:gd name="T16" fmla="*/ 440 w 939"/>
                <a:gd name="T17"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9" h="457">
                  <a:moveTo>
                    <a:pt x="440" y="9"/>
                  </a:moveTo>
                  <a:cubicBezTo>
                    <a:pt x="12" y="215"/>
                    <a:pt x="12" y="215"/>
                    <a:pt x="12" y="215"/>
                  </a:cubicBezTo>
                  <a:cubicBezTo>
                    <a:pt x="0" y="220"/>
                    <a:pt x="0" y="236"/>
                    <a:pt x="12" y="242"/>
                  </a:cubicBezTo>
                  <a:cubicBezTo>
                    <a:pt x="440" y="448"/>
                    <a:pt x="440" y="448"/>
                    <a:pt x="440" y="448"/>
                  </a:cubicBezTo>
                  <a:cubicBezTo>
                    <a:pt x="459" y="457"/>
                    <a:pt x="480" y="457"/>
                    <a:pt x="499" y="448"/>
                  </a:cubicBezTo>
                  <a:cubicBezTo>
                    <a:pt x="927" y="242"/>
                    <a:pt x="927" y="242"/>
                    <a:pt x="927" y="242"/>
                  </a:cubicBezTo>
                  <a:cubicBezTo>
                    <a:pt x="939" y="236"/>
                    <a:pt x="939" y="220"/>
                    <a:pt x="927" y="215"/>
                  </a:cubicBezTo>
                  <a:cubicBezTo>
                    <a:pt x="499" y="9"/>
                    <a:pt x="499" y="9"/>
                    <a:pt x="499" y="9"/>
                  </a:cubicBezTo>
                  <a:cubicBezTo>
                    <a:pt x="480" y="0"/>
                    <a:pt x="459" y="0"/>
                    <a:pt x="440" y="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
            <p:cNvSpPr>
              <a:spLocks/>
            </p:cNvSpPr>
            <p:nvPr/>
          </p:nvSpPr>
          <p:spPr bwMode="auto">
            <a:xfrm>
              <a:off x="3067113" y="3861497"/>
              <a:ext cx="1928860" cy="602579"/>
            </a:xfrm>
            <a:custGeom>
              <a:avLst/>
              <a:gdLst>
                <a:gd name="T0" fmla="*/ 924 w 933"/>
                <a:gd name="T1" fmla="*/ 14 h 291"/>
                <a:gd name="T2" fmla="*/ 496 w 933"/>
                <a:gd name="T3" fmla="*/ 220 h 291"/>
                <a:gd name="T4" fmla="*/ 437 w 933"/>
                <a:gd name="T5" fmla="*/ 220 h 291"/>
                <a:gd name="T6" fmla="*/ 9 w 933"/>
                <a:gd name="T7" fmla="*/ 14 h 291"/>
                <a:gd name="T8" fmla="*/ 0 w 933"/>
                <a:gd name="T9" fmla="*/ 0 h 291"/>
                <a:gd name="T10" fmla="*/ 0 w 933"/>
                <a:gd name="T11" fmla="*/ 62 h 291"/>
                <a:gd name="T12" fmla="*/ 9 w 933"/>
                <a:gd name="T13" fmla="*/ 76 h 291"/>
                <a:gd name="T14" fmla="*/ 437 w 933"/>
                <a:gd name="T15" fmla="*/ 282 h 291"/>
                <a:gd name="T16" fmla="*/ 496 w 933"/>
                <a:gd name="T17" fmla="*/ 282 h 291"/>
                <a:gd name="T18" fmla="*/ 924 w 933"/>
                <a:gd name="T19" fmla="*/ 76 h 291"/>
                <a:gd name="T20" fmla="*/ 933 w 933"/>
                <a:gd name="T21" fmla="*/ 62 h 291"/>
                <a:gd name="T22" fmla="*/ 933 w 933"/>
                <a:gd name="T23" fmla="*/ 0 h 291"/>
                <a:gd name="T24" fmla="*/ 924 w 933"/>
                <a:gd name="T25" fmla="*/ 1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3" h="291">
                  <a:moveTo>
                    <a:pt x="924" y="14"/>
                  </a:moveTo>
                  <a:cubicBezTo>
                    <a:pt x="496" y="220"/>
                    <a:pt x="496" y="220"/>
                    <a:pt x="496" y="220"/>
                  </a:cubicBezTo>
                  <a:cubicBezTo>
                    <a:pt x="477" y="229"/>
                    <a:pt x="456" y="229"/>
                    <a:pt x="437" y="220"/>
                  </a:cubicBezTo>
                  <a:cubicBezTo>
                    <a:pt x="9" y="14"/>
                    <a:pt x="9" y="14"/>
                    <a:pt x="9" y="14"/>
                  </a:cubicBezTo>
                  <a:cubicBezTo>
                    <a:pt x="3" y="11"/>
                    <a:pt x="0" y="6"/>
                    <a:pt x="0" y="0"/>
                  </a:cubicBezTo>
                  <a:cubicBezTo>
                    <a:pt x="0" y="62"/>
                    <a:pt x="0" y="62"/>
                    <a:pt x="0" y="62"/>
                  </a:cubicBezTo>
                  <a:cubicBezTo>
                    <a:pt x="0" y="68"/>
                    <a:pt x="3" y="73"/>
                    <a:pt x="9" y="76"/>
                  </a:cubicBezTo>
                  <a:cubicBezTo>
                    <a:pt x="437" y="282"/>
                    <a:pt x="437" y="282"/>
                    <a:pt x="437" y="282"/>
                  </a:cubicBezTo>
                  <a:cubicBezTo>
                    <a:pt x="456" y="291"/>
                    <a:pt x="477" y="291"/>
                    <a:pt x="496" y="282"/>
                  </a:cubicBezTo>
                  <a:cubicBezTo>
                    <a:pt x="924" y="76"/>
                    <a:pt x="924" y="76"/>
                    <a:pt x="924" y="76"/>
                  </a:cubicBezTo>
                  <a:cubicBezTo>
                    <a:pt x="930" y="73"/>
                    <a:pt x="933" y="68"/>
                    <a:pt x="933" y="62"/>
                  </a:cubicBezTo>
                  <a:cubicBezTo>
                    <a:pt x="933" y="0"/>
                    <a:pt x="933" y="0"/>
                    <a:pt x="933" y="0"/>
                  </a:cubicBezTo>
                  <a:cubicBezTo>
                    <a:pt x="933" y="6"/>
                    <a:pt x="930" y="11"/>
                    <a:pt x="924" y="14"/>
                  </a:cubicBezTo>
                  <a:close/>
                </a:path>
              </a:pathLst>
            </a:cu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7"/>
            <p:cNvSpPr>
              <a:spLocks noChangeArrowheads="1"/>
            </p:cNvSpPr>
            <p:nvPr/>
          </p:nvSpPr>
          <p:spPr bwMode="auto">
            <a:xfrm>
              <a:off x="3525861" y="2995479"/>
              <a:ext cx="1011365" cy="1014392"/>
            </a:xfrm>
            <a:prstGeom prst="ellipse">
              <a:avLst/>
            </a:pr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33" name="Group 32"/>
          <p:cNvGrpSpPr/>
          <p:nvPr/>
        </p:nvGrpSpPr>
        <p:grpSpPr>
          <a:xfrm flipH="1">
            <a:off x="7189592" y="2724737"/>
            <a:ext cx="1940972" cy="1468597"/>
            <a:chOff x="930276" y="2322513"/>
            <a:chExt cx="2035175" cy="1539875"/>
          </a:xfrm>
        </p:grpSpPr>
        <p:sp>
          <p:nvSpPr>
            <p:cNvPr id="34" name="Freeform 5"/>
            <p:cNvSpPr>
              <a:spLocks/>
            </p:cNvSpPr>
            <p:nvPr/>
          </p:nvSpPr>
          <p:spPr bwMode="auto">
            <a:xfrm>
              <a:off x="930276" y="2736851"/>
              <a:ext cx="2035175" cy="992188"/>
            </a:xfrm>
            <a:custGeom>
              <a:avLst/>
              <a:gdLst>
                <a:gd name="T0" fmla="*/ 440 w 939"/>
                <a:gd name="T1" fmla="*/ 9 h 457"/>
                <a:gd name="T2" fmla="*/ 12 w 939"/>
                <a:gd name="T3" fmla="*/ 215 h 457"/>
                <a:gd name="T4" fmla="*/ 12 w 939"/>
                <a:gd name="T5" fmla="*/ 242 h 457"/>
                <a:gd name="T6" fmla="*/ 440 w 939"/>
                <a:gd name="T7" fmla="*/ 448 h 457"/>
                <a:gd name="T8" fmla="*/ 499 w 939"/>
                <a:gd name="T9" fmla="*/ 448 h 457"/>
                <a:gd name="T10" fmla="*/ 927 w 939"/>
                <a:gd name="T11" fmla="*/ 242 h 457"/>
                <a:gd name="T12" fmla="*/ 927 w 939"/>
                <a:gd name="T13" fmla="*/ 215 h 457"/>
                <a:gd name="T14" fmla="*/ 499 w 939"/>
                <a:gd name="T15" fmla="*/ 9 h 457"/>
                <a:gd name="T16" fmla="*/ 440 w 939"/>
                <a:gd name="T17" fmla="*/ 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9" h="457">
                  <a:moveTo>
                    <a:pt x="440" y="9"/>
                  </a:moveTo>
                  <a:cubicBezTo>
                    <a:pt x="12" y="215"/>
                    <a:pt x="12" y="215"/>
                    <a:pt x="12" y="215"/>
                  </a:cubicBezTo>
                  <a:cubicBezTo>
                    <a:pt x="0" y="220"/>
                    <a:pt x="0" y="236"/>
                    <a:pt x="12" y="242"/>
                  </a:cubicBezTo>
                  <a:cubicBezTo>
                    <a:pt x="440" y="448"/>
                    <a:pt x="440" y="448"/>
                    <a:pt x="440" y="448"/>
                  </a:cubicBezTo>
                  <a:cubicBezTo>
                    <a:pt x="459" y="457"/>
                    <a:pt x="480" y="457"/>
                    <a:pt x="499" y="448"/>
                  </a:cubicBezTo>
                  <a:cubicBezTo>
                    <a:pt x="927" y="242"/>
                    <a:pt x="927" y="242"/>
                    <a:pt x="927" y="242"/>
                  </a:cubicBezTo>
                  <a:cubicBezTo>
                    <a:pt x="939" y="236"/>
                    <a:pt x="939" y="220"/>
                    <a:pt x="927" y="215"/>
                  </a:cubicBezTo>
                  <a:cubicBezTo>
                    <a:pt x="499" y="9"/>
                    <a:pt x="499" y="9"/>
                    <a:pt x="499" y="9"/>
                  </a:cubicBezTo>
                  <a:cubicBezTo>
                    <a:pt x="480" y="0"/>
                    <a:pt x="459" y="0"/>
                    <a:pt x="440" y="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6"/>
            <p:cNvSpPr>
              <a:spLocks/>
            </p:cNvSpPr>
            <p:nvPr/>
          </p:nvSpPr>
          <p:spPr bwMode="auto">
            <a:xfrm>
              <a:off x="936626" y="3230563"/>
              <a:ext cx="2022475" cy="631825"/>
            </a:xfrm>
            <a:custGeom>
              <a:avLst/>
              <a:gdLst>
                <a:gd name="T0" fmla="*/ 924 w 933"/>
                <a:gd name="T1" fmla="*/ 14 h 291"/>
                <a:gd name="T2" fmla="*/ 496 w 933"/>
                <a:gd name="T3" fmla="*/ 220 h 291"/>
                <a:gd name="T4" fmla="*/ 437 w 933"/>
                <a:gd name="T5" fmla="*/ 220 h 291"/>
                <a:gd name="T6" fmla="*/ 9 w 933"/>
                <a:gd name="T7" fmla="*/ 14 h 291"/>
                <a:gd name="T8" fmla="*/ 0 w 933"/>
                <a:gd name="T9" fmla="*/ 0 h 291"/>
                <a:gd name="T10" fmla="*/ 0 w 933"/>
                <a:gd name="T11" fmla="*/ 62 h 291"/>
                <a:gd name="T12" fmla="*/ 9 w 933"/>
                <a:gd name="T13" fmla="*/ 76 h 291"/>
                <a:gd name="T14" fmla="*/ 437 w 933"/>
                <a:gd name="T15" fmla="*/ 282 h 291"/>
                <a:gd name="T16" fmla="*/ 496 w 933"/>
                <a:gd name="T17" fmla="*/ 282 h 291"/>
                <a:gd name="T18" fmla="*/ 924 w 933"/>
                <a:gd name="T19" fmla="*/ 76 h 291"/>
                <a:gd name="T20" fmla="*/ 933 w 933"/>
                <a:gd name="T21" fmla="*/ 62 h 291"/>
                <a:gd name="T22" fmla="*/ 933 w 933"/>
                <a:gd name="T23" fmla="*/ 0 h 291"/>
                <a:gd name="T24" fmla="*/ 924 w 933"/>
                <a:gd name="T25" fmla="*/ 1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3" h="291">
                  <a:moveTo>
                    <a:pt x="924" y="14"/>
                  </a:moveTo>
                  <a:cubicBezTo>
                    <a:pt x="496" y="220"/>
                    <a:pt x="496" y="220"/>
                    <a:pt x="496" y="220"/>
                  </a:cubicBezTo>
                  <a:cubicBezTo>
                    <a:pt x="477" y="229"/>
                    <a:pt x="456" y="229"/>
                    <a:pt x="437" y="220"/>
                  </a:cubicBezTo>
                  <a:cubicBezTo>
                    <a:pt x="9" y="14"/>
                    <a:pt x="9" y="14"/>
                    <a:pt x="9" y="14"/>
                  </a:cubicBezTo>
                  <a:cubicBezTo>
                    <a:pt x="3" y="11"/>
                    <a:pt x="0" y="6"/>
                    <a:pt x="0" y="0"/>
                  </a:cubicBezTo>
                  <a:cubicBezTo>
                    <a:pt x="0" y="62"/>
                    <a:pt x="0" y="62"/>
                    <a:pt x="0" y="62"/>
                  </a:cubicBezTo>
                  <a:cubicBezTo>
                    <a:pt x="0" y="68"/>
                    <a:pt x="3" y="73"/>
                    <a:pt x="9" y="76"/>
                  </a:cubicBezTo>
                  <a:cubicBezTo>
                    <a:pt x="437" y="282"/>
                    <a:pt x="437" y="282"/>
                    <a:pt x="437" y="282"/>
                  </a:cubicBezTo>
                  <a:cubicBezTo>
                    <a:pt x="456" y="291"/>
                    <a:pt x="477" y="291"/>
                    <a:pt x="496" y="282"/>
                  </a:cubicBezTo>
                  <a:cubicBezTo>
                    <a:pt x="924" y="76"/>
                    <a:pt x="924" y="76"/>
                    <a:pt x="924" y="76"/>
                  </a:cubicBezTo>
                  <a:cubicBezTo>
                    <a:pt x="930" y="73"/>
                    <a:pt x="933" y="68"/>
                    <a:pt x="933" y="62"/>
                  </a:cubicBezTo>
                  <a:cubicBezTo>
                    <a:pt x="933" y="0"/>
                    <a:pt x="933" y="0"/>
                    <a:pt x="933" y="0"/>
                  </a:cubicBezTo>
                  <a:cubicBezTo>
                    <a:pt x="933" y="6"/>
                    <a:pt x="930" y="11"/>
                    <a:pt x="924" y="14"/>
                  </a:cubicBezTo>
                  <a:close/>
                </a:path>
              </a:pathLst>
            </a:custGeom>
            <a:gradFill flip="none" rotWithShape="1">
              <a:gsLst>
                <a:gs pos="0">
                  <a:srgbClr val="102960"/>
                </a:gs>
                <a:gs pos="100000">
                  <a:srgbClr val="18A7EE"/>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7"/>
            <p:cNvSpPr>
              <a:spLocks noChangeArrowheads="1"/>
            </p:cNvSpPr>
            <p:nvPr/>
          </p:nvSpPr>
          <p:spPr bwMode="auto">
            <a:xfrm>
              <a:off x="1417639" y="2322513"/>
              <a:ext cx="1060450" cy="1063625"/>
            </a:xfrm>
            <a:prstGeom prst="ellipse">
              <a:avLst/>
            </a:prstGeom>
            <a:gradFill flip="none" rotWithShape="1">
              <a:gsLst>
                <a:gs pos="100000">
                  <a:srgbClr val="102960"/>
                </a:gs>
                <a:gs pos="0">
                  <a:srgbClr val="18A7EE"/>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sp>
        <p:nvSpPr>
          <p:cNvPr id="48" name="Freeform 15"/>
          <p:cNvSpPr>
            <a:spLocks/>
          </p:cNvSpPr>
          <p:nvPr/>
        </p:nvSpPr>
        <p:spPr bwMode="auto">
          <a:xfrm>
            <a:off x="2599947" y="2980464"/>
            <a:ext cx="603250" cy="290513"/>
          </a:xfrm>
          <a:custGeom>
            <a:avLst/>
            <a:gdLst>
              <a:gd name="T0" fmla="*/ 380 w 380"/>
              <a:gd name="T1" fmla="*/ 38 h 183"/>
              <a:gd name="T2" fmla="*/ 348 w 380"/>
              <a:gd name="T3" fmla="*/ 153 h 183"/>
              <a:gd name="T4" fmla="*/ 78 w 380"/>
              <a:gd name="T5" fmla="*/ 183 h 183"/>
              <a:gd name="T6" fmla="*/ 0 w 380"/>
              <a:gd name="T7" fmla="*/ 145 h 183"/>
              <a:gd name="T8" fmla="*/ 269 w 380"/>
              <a:gd name="T9" fmla="*/ 114 h 183"/>
              <a:gd name="T10" fmla="*/ 301 w 380"/>
              <a:gd name="T11" fmla="*/ 0 h 183"/>
              <a:gd name="T12" fmla="*/ 380 w 380"/>
              <a:gd name="T13" fmla="*/ 38 h 183"/>
            </a:gdLst>
            <a:ahLst/>
            <a:cxnLst>
              <a:cxn ang="0">
                <a:pos x="T0" y="T1"/>
              </a:cxn>
              <a:cxn ang="0">
                <a:pos x="T2" y="T3"/>
              </a:cxn>
              <a:cxn ang="0">
                <a:pos x="T4" y="T5"/>
              </a:cxn>
              <a:cxn ang="0">
                <a:pos x="T6" y="T7"/>
              </a:cxn>
              <a:cxn ang="0">
                <a:pos x="T8" y="T9"/>
              </a:cxn>
              <a:cxn ang="0">
                <a:pos x="T10" y="T11"/>
              </a:cxn>
              <a:cxn ang="0">
                <a:pos x="T12" y="T13"/>
              </a:cxn>
            </a:cxnLst>
            <a:rect l="0" t="0" r="r" b="b"/>
            <a:pathLst>
              <a:path w="380" h="183">
                <a:moveTo>
                  <a:pt x="380" y="38"/>
                </a:moveTo>
                <a:lnTo>
                  <a:pt x="348" y="153"/>
                </a:lnTo>
                <a:lnTo>
                  <a:pt x="78" y="183"/>
                </a:lnTo>
                <a:lnTo>
                  <a:pt x="0" y="145"/>
                </a:lnTo>
                <a:lnTo>
                  <a:pt x="269" y="114"/>
                </a:lnTo>
                <a:lnTo>
                  <a:pt x="301" y="0"/>
                </a:lnTo>
                <a:lnTo>
                  <a:pt x="380" y="38"/>
                </a:lnTo>
                <a:close/>
              </a:path>
            </a:pathLst>
          </a:cu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9" name="Freeform 15"/>
          <p:cNvSpPr>
            <a:spLocks/>
          </p:cNvSpPr>
          <p:nvPr/>
        </p:nvSpPr>
        <p:spPr bwMode="auto">
          <a:xfrm>
            <a:off x="4643502" y="3973427"/>
            <a:ext cx="603250" cy="290513"/>
          </a:xfrm>
          <a:custGeom>
            <a:avLst/>
            <a:gdLst>
              <a:gd name="T0" fmla="*/ 380 w 380"/>
              <a:gd name="T1" fmla="*/ 38 h 183"/>
              <a:gd name="T2" fmla="*/ 348 w 380"/>
              <a:gd name="T3" fmla="*/ 153 h 183"/>
              <a:gd name="T4" fmla="*/ 78 w 380"/>
              <a:gd name="T5" fmla="*/ 183 h 183"/>
              <a:gd name="T6" fmla="*/ 0 w 380"/>
              <a:gd name="T7" fmla="*/ 145 h 183"/>
              <a:gd name="T8" fmla="*/ 269 w 380"/>
              <a:gd name="T9" fmla="*/ 114 h 183"/>
              <a:gd name="T10" fmla="*/ 301 w 380"/>
              <a:gd name="T11" fmla="*/ 0 h 183"/>
              <a:gd name="T12" fmla="*/ 380 w 380"/>
              <a:gd name="T13" fmla="*/ 38 h 183"/>
            </a:gdLst>
            <a:ahLst/>
            <a:cxnLst>
              <a:cxn ang="0">
                <a:pos x="T0" y="T1"/>
              </a:cxn>
              <a:cxn ang="0">
                <a:pos x="T2" y="T3"/>
              </a:cxn>
              <a:cxn ang="0">
                <a:pos x="T4" y="T5"/>
              </a:cxn>
              <a:cxn ang="0">
                <a:pos x="T6" y="T7"/>
              </a:cxn>
              <a:cxn ang="0">
                <a:pos x="T8" y="T9"/>
              </a:cxn>
              <a:cxn ang="0">
                <a:pos x="T10" y="T11"/>
              </a:cxn>
              <a:cxn ang="0">
                <a:pos x="T12" y="T13"/>
              </a:cxn>
            </a:cxnLst>
            <a:rect l="0" t="0" r="r" b="b"/>
            <a:pathLst>
              <a:path w="380" h="183">
                <a:moveTo>
                  <a:pt x="380" y="38"/>
                </a:moveTo>
                <a:lnTo>
                  <a:pt x="348" y="153"/>
                </a:lnTo>
                <a:lnTo>
                  <a:pt x="78" y="183"/>
                </a:lnTo>
                <a:lnTo>
                  <a:pt x="0" y="145"/>
                </a:lnTo>
                <a:lnTo>
                  <a:pt x="269" y="114"/>
                </a:lnTo>
                <a:lnTo>
                  <a:pt x="301" y="0"/>
                </a:lnTo>
                <a:lnTo>
                  <a:pt x="380" y="38"/>
                </a:ln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58" name="Freeform 19"/>
          <p:cNvSpPr>
            <a:spLocks/>
          </p:cNvSpPr>
          <p:nvPr/>
        </p:nvSpPr>
        <p:spPr bwMode="auto">
          <a:xfrm>
            <a:off x="6752234" y="4015091"/>
            <a:ext cx="630552" cy="304796"/>
          </a:xfrm>
          <a:custGeom>
            <a:avLst/>
            <a:gdLst>
              <a:gd name="T0" fmla="*/ 0 w 722"/>
              <a:gd name="T1" fmla="*/ 72 h 349"/>
              <a:gd name="T2" fmla="*/ 422 w 722"/>
              <a:gd name="T3" fmla="*/ 101 h 349"/>
              <a:gd name="T4" fmla="*/ 572 w 722"/>
              <a:gd name="T5" fmla="*/ 349 h 349"/>
              <a:gd name="T6" fmla="*/ 722 w 722"/>
              <a:gd name="T7" fmla="*/ 277 h 349"/>
              <a:gd name="T8" fmla="*/ 572 w 722"/>
              <a:gd name="T9" fmla="*/ 29 h 349"/>
              <a:gd name="T10" fmla="*/ 148 w 722"/>
              <a:gd name="T11" fmla="*/ 0 h 349"/>
              <a:gd name="T12" fmla="*/ 0 w 722"/>
              <a:gd name="T13" fmla="*/ 72 h 349"/>
            </a:gdLst>
            <a:ahLst/>
            <a:cxnLst>
              <a:cxn ang="0">
                <a:pos x="T0" y="T1"/>
              </a:cxn>
              <a:cxn ang="0">
                <a:pos x="T2" y="T3"/>
              </a:cxn>
              <a:cxn ang="0">
                <a:pos x="T4" y="T5"/>
              </a:cxn>
              <a:cxn ang="0">
                <a:pos x="T6" y="T7"/>
              </a:cxn>
              <a:cxn ang="0">
                <a:pos x="T8" y="T9"/>
              </a:cxn>
              <a:cxn ang="0">
                <a:pos x="T10" y="T11"/>
              </a:cxn>
              <a:cxn ang="0">
                <a:pos x="T12" y="T13"/>
              </a:cxn>
            </a:cxnLst>
            <a:rect l="0" t="0" r="r" b="b"/>
            <a:pathLst>
              <a:path w="722" h="349">
                <a:moveTo>
                  <a:pt x="0" y="72"/>
                </a:moveTo>
                <a:lnTo>
                  <a:pt x="422" y="101"/>
                </a:lnTo>
                <a:lnTo>
                  <a:pt x="572" y="349"/>
                </a:lnTo>
                <a:lnTo>
                  <a:pt x="722" y="277"/>
                </a:lnTo>
                <a:lnTo>
                  <a:pt x="572" y="29"/>
                </a:lnTo>
                <a:lnTo>
                  <a:pt x="148" y="0"/>
                </a:lnTo>
                <a:lnTo>
                  <a:pt x="0" y="72"/>
                </a:lnTo>
                <a:close/>
              </a:path>
            </a:pathLst>
          </a:cu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59" name="Freeform 19"/>
          <p:cNvSpPr>
            <a:spLocks/>
          </p:cNvSpPr>
          <p:nvPr/>
        </p:nvSpPr>
        <p:spPr bwMode="auto">
          <a:xfrm>
            <a:off x="8832705" y="3066835"/>
            <a:ext cx="630552" cy="304796"/>
          </a:xfrm>
          <a:custGeom>
            <a:avLst/>
            <a:gdLst>
              <a:gd name="T0" fmla="*/ 0 w 722"/>
              <a:gd name="T1" fmla="*/ 72 h 349"/>
              <a:gd name="T2" fmla="*/ 422 w 722"/>
              <a:gd name="T3" fmla="*/ 101 h 349"/>
              <a:gd name="T4" fmla="*/ 572 w 722"/>
              <a:gd name="T5" fmla="*/ 349 h 349"/>
              <a:gd name="T6" fmla="*/ 722 w 722"/>
              <a:gd name="T7" fmla="*/ 277 h 349"/>
              <a:gd name="T8" fmla="*/ 572 w 722"/>
              <a:gd name="T9" fmla="*/ 29 h 349"/>
              <a:gd name="T10" fmla="*/ 148 w 722"/>
              <a:gd name="T11" fmla="*/ 0 h 349"/>
              <a:gd name="T12" fmla="*/ 0 w 722"/>
              <a:gd name="T13" fmla="*/ 72 h 349"/>
            </a:gdLst>
            <a:ahLst/>
            <a:cxnLst>
              <a:cxn ang="0">
                <a:pos x="T0" y="T1"/>
              </a:cxn>
              <a:cxn ang="0">
                <a:pos x="T2" y="T3"/>
              </a:cxn>
              <a:cxn ang="0">
                <a:pos x="T4" y="T5"/>
              </a:cxn>
              <a:cxn ang="0">
                <a:pos x="T6" y="T7"/>
              </a:cxn>
              <a:cxn ang="0">
                <a:pos x="T8" y="T9"/>
              </a:cxn>
              <a:cxn ang="0">
                <a:pos x="T10" y="T11"/>
              </a:cxn>
              <a:cxn ang="0">
                <a:pos x="T12" y="T13"/>
              </a:cxn>
            </a:cxnLst>
            <a:rect l="0" t="0" r="r" b="b"/>
            <a:pathLst>
              <a:path w="722" h="349">
                <a:moveTo>
                  <a:pt x="0" y="72"/>
                </a:moveTo>
                <a:lnTo>
                  <a:pt x="422" y="101"/>
                </a:lnTo>
                <a:lnTo>
                  <a:pt x="572" y="349"/>
                </a:lnTo>
                <a:lnTo>
                  <a:pt x="722" y="277"/>
                </a:lnTo>
                <a:lnTo>
                  <a:pt x="572" y="29"/>
                </a:lnTo>
                <a:lnTo>
                  <a:pt x="148" y="0"/>
                </a:lnTo>
                <a:lnTo>
                  <a:pt x="0" y="72"/>
                </a:lnTo>
                <a:close/>
              </a:path>
            </a:pathLst>
          </a:cu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60" name="TextBox 59"/>
          <p:cNvSpPr txBox="1"/>
          <p:nvPr/>
        </p:nvSpPr>
        <p:spPr>
          <a:xfrm>
            <a:off x="551945" y="3335813"/>
            <a:ext cx="2099205" cy="373885"/>
          </a:xfrm>
          <a:prstGeom prst="rect">
            <a:avLst/>
          </a:prstGeom>
          <a:noFill/>
        </p:spPr>
        <p:txBody>
          <a:bodyPr wrap="square" lIns="0" tIns="0" rIns="0" bIns="0" rtlCol="0">
            <a:spAutoFit/>
          </a:bodyPr>
          <a:lstStyle/>
          <a:p>
            <a:pPr>
              <a:lnSpc>
                <a:spcPts val="1500"/>
              </a:lnSpc>
            </a:pPr>
            <a:r>
              <a:rPr lang="en-US" sz="1100" b="0" i="0" dirty="0">
                <a:solidFill>
                  <a:srgbClr val="000000"/>
                </a:solidFill>
                <a:effectLst/>
              </a:rPr>
              <a:t>Ensured data integrity by removing any missing values</a:t>
            </a: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 </a:t>
            </a:r>
          </a:p>
        </p:txBody>
      </p:sp>
      <p:sp>
        <p:nvSpPr>
          <p:cNvPr id="61" name="TextBox 60"/>
          <p:cNvSpPr txBox="1"/>
          <p:nvPr/>
        </p:nvSpPr>
        <p:spPr>
          <a:xfrm>
            <a:off x="2507139" y="4385935"/>
            <a:ext cx="2301317" cy="507831"/>
          </a:xfrm>
          <a:prstGeom prst="rect">
            <a:avLst/>
          </a:prstGeom>
          <a:noFill/>
        </p:spPr>
        <p:txBody>
          <a:bodyPr wrap="square" lIns="0" tIns="0" rIns="0" bIns="0" rtlCol="0">
            <a:spAutoFit/>
          </a:bodyPr>
          <a:lstStyle/>
          <a:p>
            <a:r>
              <a:rPr lang="en-US" sz="1100" dirty="0"/>
              <a:t>Streamlined "</a:t>
            </a:r>
            <a:r>
              <a:rPr lang="en-US" sz="1100" dirty="0" err="1"/>
              <a:t>YearsCode</a:t>
            </a:r>
            <a:r>
              <a:rPr lang="en-US" sz="1100" dirty="0"/>
              <a:t>" experiences, converting less than a year to 1 and over 50 years to 51, keeping things clear.</a:t>
            </a:r>
          </a:p>
        </p:txBody>
      </p:sp>
      <p:sp>
        <p:nvSpPr>
          <p:cNvPr id="63" name="TextBox 62"/>
          <p:cNvSpPr txBox="1"/>
          <p:nvPr/>
        </p:nvSpPr>
        <p:spPr>
          <a:xfrm>
            <a:off x="4808456" y="5375492"/>
            <a:ext cx="2652744" cy="758606"/>
          </a:xfrm>
          <a:prstGeom prst="rect">
            <a:avLst/>
          </a:prstGeom>
          <a:noFill/>
        </p:spPr>
        <p:txBody>
          <a:bodyPr wrap="square" lIns="0" tIns="0" rIns="0" bIns="0" rtlCol="0">
            <a:spAutoFit/>
          </a:bodyPr>
          <a:lstStyle/>
          <a:p>
            <a:pPr algn="ctr">
              <a:lnSpc>
                <a:spcPts val="1500"/>
              </a:lnSpc>
            </a:pPr>
            <a:r>
              <a:rPr lang="en-US" sz="1100" dirty="0"/>
              <a:t>Eliminated outliers – those earning over $225,000 – from salary data to maintain fair analysis.</a:t>
            </a:r>
          </a:p>
          <a:p>
            <a:pPr algn="ctr">
              <a:lnSpc>
                <a:spcPts val="1500"/>
              </a:lnSpc>
            </a:pPr>
            <a:endParaRPr lang="en-US" sz="11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64" name="TextBox 63"/>
          <p:cNvSpPr txBox="1"/>
          <p:nvPr/>
        </p:nvSpPr>
        <p:spPr>
          <a:xfrm>
            <a:off x="7655154" y="4385935"/>
            <a:ext cx="2479446" cy="758606"/>
          </a:xfrm>
          <a:prstGeom prst="rect">
            <a:avLst/>
          </a:prstGeom>
          <a:noFill/>
        </p:spPr>
        <p:txBody>
          <a:bodyPr wrap="square" lIns="0" tIns="0" rIns="0" bIns="0" rtlCol="0">
            <a:spAutoFit/>
          </a:bodyPr>
          <a:lstStyle/>
          <a:p>
            <a:pPr>
              <a:lnSpc>
                <a:spcPts val="1500"/>
              </a:lnSpc>
            </a:pPr>
            <a:r>
              <a:rPr lang="en-US" sz="1100" dirty="0"/>
              <a:t>Organized "Years of Coding Experience" and "Work Experience" into bins for clearer analysis.</a:t>
            </a:r>
          </a:p>
          <a:p>
            <a:pPr>
              <a:lnSpc>
                <a:spcPts val="1500"/>
              </a:lnSpc>
            </a:pPr>
            <a:endParaRPr lang="en-US" sz="11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3" name="TextBox 2">
            <a:extLst>
              <a:ext uri="{FF2B5EF4-FFF2-40B4-BE49-F238E27FC236}">
                <a16:creationId xmlns:a16="http://schemas.microsoft.com/office/drawing/2014/main" id="{1246B9FB-233F-21C6-5BE0-CAAA34EF1037}"/>
              </a:ext>
            </a:extLst>
          </p:cNvPr>
          <p:cNvSpPr txBox="1"/>
          <p:nvPr/>
        </p:nvSpPr>
        <p:spPr>
          <a:xfrm>
            <a:off x="9691013" y="3336975"/>
            <a:ext cx="2230977" cy="600164"/>
          </a:xfrm>
          <a:prstGeom prst="rect">
            <a:avLst/>
          </a:prstGeom>
          <a:noFill/>
        </p:spPr>
        <p:txBody>
          <a:bodyPr wrap="square">
            <a:spAutoFit/>
          </a:bodyPr>
          <a:lstStyle/>
          <a:p>
            <a:r>
              <a:rPr lang="en-US" sz="1100" dirty="0"/>
              <a:t>Categorized "Employment" types for better understanding of various working arrangements.</a:t>
            </a:r>
          </a:p>
        </p:txBody>
      </p:sp>
    </p:spTree>
    <p:extLst>
      <p:ext uri="{BB962C8B-B14F-4D97-AF65-F5344CB8AC3E}">
        <p14:creationId xmlns:p14="http://schemas.microsoft.com/office/powerpoint/2010/main" val="66507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683B8"/>
            </a:gs>
            <a:gs pos="100000">
              <a:srgbClr val="7030A0"/>
            </a:gs>
          </a:gsLst>
          <a:lin ang="189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D719AAB-2F12-4339-9875-95D960D5745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83" imgH="384" progId="TCLayout.ActiveDocument.1">
                  <p:embed/>
                </p:oleObj>
              </mc:Choice>
              <mc:Fallback>
                <p:oleObj name="think-cell Slide" r:id="rId3" imgW="383" imgH="384" progId="TCLayout.ActiveDocument.1">
                  <p:embed/>
                  <p:pic>
                    <p:nvPicPr>
                      <p:cNvPr id="5" name="Object 4" hidden="1">
                        <a:extLst>
                          <a:ext uri="{FF2B5EF4-FFF2-40B4-BE49-F238E27FC236}">
                            <a16:creationId xmlns:a16="http://schemas.microsoft.com/office/drawing/2014/main" id="{CD719AAB-2F12-4339-9875-95D960D5745F}"/>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6" name="Freeform: Shape 75">
            <a:extLst>
              <a:ext uri="{FF2B5EF4-FFF2-40B4-BE49-F238E27FC236}">
                <a16:creationId xmlns:a16="http://schemas.microsoft.com/office/drawing/2014/main" id="{5C9DD4C0-72B9-4464-9AE6-96C554B321BF}"/>
              </a:ext>
            </a:extLst>
          </p:cNvPr>
          <p:cNvSpPr/>
          <p:nvPr/>
        </p:nvSpPr>
        <p:spPr>
          <a:xfrm>
            <a:off x="6135453" y="4087"/>
            <a:ext cx="5021694" cy="2510847"/>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Freeform: Shape 77">
            <a:extLst>
              <a:ext uri="{FF2B5EF4-FFF2-40B4-BE49-F238E27FC236}">
                <a16:creationId xmlns:a16="http://schemas.microsoft.com/office/drawing/2014/main" id="{E7A5DD22-4E32-4F8F-A847-7FE291BD1358}"/>
              </a:ext>
            </a:extLst>
          </p:cNvPr>
          <p:cNvSpPr/>
          <p:nvPr/>
        </p:nvSpPr>
        <p:spPr>
          <a:xfrm rot="5400000">
            <a:off x="9797062" y="5345299"/>
            <a:ext cx="3193249" cy="1596625"/>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7" name="Rectángulo 3">
            <a:extLst>
              <a:ext uri="{FF2B5EF4-FFF2-40B4-BE49-F238E27FC236}">
                <a16:creationId xmlns:a16="http://schemas.microsoft.com/office/drawing/2014/main" id="{4DD79301-C8BD-4232-9663-26AC53A142F1}"/>
              </a:ext>
            </a:extLst>
          </p:cNvPr>
          <p:cNvSpPr/>
          <p:nvPr/>
        </p:nvSpPr>
        <p:spPr>
          <a:xfrm>
            <a:off x="1529773" y="2946185"/>
            <a:ext cx="9211359" cy="584775"/>
          </a:xfrm>
          <a:prstGeom prst="rect">
            <a:avLst/>
          </a:prstGeom>
        </p:spPr>
        <p:txBody>
          <a:bodyPr wrap="square">
            <a:spAutoFit/>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3200" b="1"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Visualizations from Exploratory Data Analysis</a:t>
            </a:r>
          </a:p>
        </p:txBody>
      </p:sp>
      <p:pic>
        <p:nvPicPr>
          <p:cNvPr id="7" name="Graphic 6">
            <a:extLst>
              <a:ext uri="{FF2B5EF4-FFF2-40B4-BE49-F238E27FC236}">
                <a16:creationId xmlns:a16="http://schemas.microsoft.com/office/drawing/2014/main" id="{7769F7BE-71C1-3B94-50B8-5C2BE81B4F3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37700" y="1"/>
            <a:ext cx="2654300" cy="1726584"/>
          </a:xfrm>
          <a:prstGeom prst="rect">
            <a:avLst/>
          </a:prstGeom>
        </p:spPr>
      </p:pic>
    </p:spTree>
    <p:extLst>
      <p:ext uri="{BB962C8B-B14F-4D97-AF65-F5344CB8AC3E}">
        <p14:creationId xmlns:p14="http://schemas.microsoft.com/office/powerpoint/2010/main" val="417415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74713" y="597997"/>
            <a:ext cx="5321778" cy="553998"/>
          </a:xfrm>
          <a:prstGeom prst="rect">
            <a:avLst/>
          </a:prstGeom>
          <a:noFill/>
        </p:spPr>
        <p:txBody>
          <a:bodyPr wrap="none" lIns="0" tIns="0" rIns="0" bIns="0" rtlCol="0">
            <a:spAutoFit/>
          </a:bodyPr>
          <a:lstStyle/>
          <a:p>
            <a:r>
              <a:rPr lang="en-US" sz="3600" dirty="0">
                <a:solidFill>
                  <a:schemeClr val="tx2">
                    <a:lumMod val="75000"/>
                  </a:schemeClr>
                </a:solidFill>
                <a:latin typeface="+mj-lt"/>
              </a:rPr>
              <a:t>Decoding Career Trajectories</a:t>
            </a:r>
          </a:p>
        </p:txBody>
      </p:sp>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pic>
        <p:nvPicPr>
          <p:cNvPr id="3" name="Picture 2" descr="A graph of a graph showing different colored squares&#10;&#10;Description automatically generated with medium confidence">
            <a:extLst>
              <a:ext uri="{FF2B5EF4-FFF2-40B4-BE49-F238E27FC236}">
                <a16:creationId xmlns:a16="http://schemas.microsoft.com/office/drawing/2014/main" id="{C686190D-9BB8-7DC7-21CB-398618ECD23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72310" y="1151995"/>
            <a:ext cx="5427753" cy="3692579"/>
          </a:xfrm>
          <a:prstGeom prst="rect">
            <a:avLst/>
          </a:prstGeom>
          <a:noFill/>
          <a:ln>
            <a:noFill/>
          </a:ln>
        </p:spPr>
      </p:pic>
      <p:sp>
        <p:nvSpPr>
          <p:cNvPr id="7" name="TextBox 6">
            <a:extLst>
              <a:ext uri="{FF2B5EF4-FFF2-40B4-BE49-F238E27FC236}">
                <a16:creationId xmlns:a16="http://schemas.microsoft.com/office/drawing/2014/main" id="{11E5FFAB-F8D1-5A8D-9157-C9D593934094}"/>
              </a:ext>
            </a:extLst>
          </p:cNvPr>
          <p:cNvSpPr txBox="1"/>
          <p:nvPr/>
        </p:nvSpPr>
        <p:spPr>
          <a:xfrm>
            <a:off x="874713" y="1739915"/>
            <a:ext cx="4137910" cy="3378169"/>
          </a:xfrm>
          <a:prstGeom prst="rect">
            <a:avLst/>
          </a:prstGeom>
          <a:noFill/>
        </p:spPr>
        <p:txBody>
          <a:bodyPr wrap="square">
            <a:spAutoFit/>
          </a:bodyPr>
          <a:lstStyle/>
          <a:p>
            <a:pPr algn="just">
              <a:lnSpc>
                <a:spcPct val="150000"/>
              </a:lnSpc>
            </a:pPr>
            <a:r>
              <a:rPr lang="en-US" sz="1600" dirty="0">
                <a:effectLst/>
                <a:ea typeface="Times New Roman" panose="02020603050405020304" pitchFamily="18" charset="0"/>
              </a:rPr>
              <a:t>The Boxplot of Earnings Vs Years of Coding Experience revealed a compelling positive correlation between years of coding experience and earnings. This nuanced relationship signifies a proportional increase in income with accumulating coding expertise. This insight provides valuable context for developers navigating their career paths.</a:t>
            </a:r>
          </a:p>
          <a:p>
            <a:pPr marL="285750" indent="-285750" algn="just">
              <a:lnSpc>
                <a:spcPct val="150000"/>
              </a:lnSpc>
              <a:buFont typeface="Arial" panose="020B0604020202020204" pitchFamily="34" charset="0"/>
              <a:buChar char="•"/>
            </a:pPr>
            <a:endParaRPr lang="en-US" sz="1600" dirty="0"/>
          </a:p>
        </p:txBody>
      </p:sp>
    </p:spTree>
    <p:extLst>
      <p:ext uri="{BB962C8B-B14F-4D97-AF65-F5344CB8AC3E}">
        <p14:creationId xmlns:p14="http://schemas.microsoft.com/office/powerpoint/2010/main" val="848827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683B8"/>
            </a:gs>
            <a:gs pos="100000">
              <a:srgbClr val="7030A0"/>
            </a:gs>
          </a:gsLst>
          <a:lin ang="18900000" scaled="1"/>
        </a:gra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D719AAB-2F12-4339-9875-95D960D5745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83" imgH="384" progId="TCLayout.ActiveDocument.1">
                  <p:embed/>
                </p:oleObj>
              </mc:Choice>
              <mc:Fallback>
                <p:oleObj name="think-cell Slide" r:id="rId3" imgW="383" imgH="384" progId="TCLayout.ActiveDocument.1">
                  <p:embed/>
                  <p:pic>
                    <p:nvPicPr>
                      <p:cNvPr id="5" name="Object 4" hidden="1">
                        <a:extLst>
                          <a:ext uri="{FF2B5EF4-FFF2-40B4-BE49-F238E27FC236}">
                            <a16:creationId xmlns:a16="http://schemas.microsoft.com/office/drawing/2014/main" id="{CD719AAB-2F12-4339-9875-95D960D5745F}"/>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6" name="Freeform: Shape 75">
            <a:extLst>
              <a:ext uri="{FF2B5EF4-FFF2-40B4-BE49-F238E27FC236}">
                <a16:creationId xmlns:a16="http://schemas.microsoft.com/office/drawing/2014/main" id="{5C9DD4C0-72B9-4464-9AE6-96C554B321BF}"/>
              </a:ext>
            </a:extLst>
          </p:cNvPr>
          <p:cNvSpPr/>
          <p:nvPr/>
        </p:nvSpPr>
        <p:spPr>
          <a:xfrm>
            <a:off x="6135453" y="4087"/>
            <a:ext cx="5021694" cy="2510847"/>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Freeform: Shape 77">
            <a:extLst>
              <a:ext uri="{FF2B5EF4-FFF2-40B4-BE49-F238E27FC236}">
                <a16:creationId xmlns:a16="http://schemas.microsoft.com/office/drawing/2014/main" id="{E7A5DD22-4E32-4F8F-A847-7FE291BD1358}"/>
              </a:ext>
            </a:extLst>
          </p:cNvPr>
          <p:cNvSpPr/>
          <p:nvPr/>
        </p:nvSpPr>
        <p:spPr>
          <a:xfrm rot="5400000">
            <a:off x="9797062" y="5345299"/>
            <a:ext cx="3193249" cy="1596625"/>
          </a:xfrm>
          <a:custGeom>
            <a:avLst/>
            <a:gdLst>
              <a:gd name="connsiteX0" fmla="*/ 0 w 4093028"/>
              <a:gd name="connsiteY0" fmla="*/ 0 h 2046514"/>
              <a:gd name="connsiteX1" fmla="*/ 1023257 w 4093028"/>
              <a:gd name="connsiteY1" fmla="*/ 0 h 2046514"/>
              <a:gd name="connsiteX2" fmla="*/ 2046514 w 4093028"/>
              <a:gd name="connsiteY2" fmla="*/ 1023257 h 2046514"/>
              <a:gd name="connsiteX3" fmla="*/ 3069771 w 4093028"/>
              <a:gd name="connsiteY3" fmla="*/ 0 h 2046514"/>
              <a:gd name="connsiteX4" fmla="*/ 4093028 w 4093028"/>
              <a:gd name="connsiteY4" fmla="*/ 0 h 2046514"/>
              <a:gd name="connsiteX5" fmla="*/ 2046514 w 4093028"/>
              <a:gd name="connsiteY5" fmla="*/ 2046514 h 2046514"/>
              <a:gd name="connsiteX6" fmla="*/ 0 w 4093028"/>
              <a:gd name="connsiteY6" fmla="*/ 0 h 204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028" h="2046514">
                <a:moveTo>
                  <a:pt x="0" y="0"/>
                </a:moveTo>
                <a:lnTo>
                  <a:pt x="1023257" y="0"/>
                </a:lnTo>
                <a:cubicBezTo>
                  <a:pt x="1023257" y="565129"/>
                  <a:pt x="1481385" y="1023257"/>
                  <a:pt x="2046514" y="1023257"/>
                </a:cubicBezTo>
                <a:cubicBezTo>
                  <a:pt x="2611643" y="1023257"/>
                  <a:pt x="3069771" y="565129"/>
                  <a:pt x="3069771" y="0"/>
                </a:cubicBezTo>
                <a:lnTo>
                  <a:pt x="4093028" y="0"/>
                </a:lnTo>
                <a:cubicBezTo>
                  <a:pt x="4093028" y="1130258"/>
                  <a:pt x="3176772" y="2046514"/>
                  <a:pt x="2046514" y="2046514"/>
                </a:cubicBezTo>
                <a:cubicBezTo>
                  <a:pt x="916256" y="2046514"/>
                  <a:pt x="0" y="1130258"/>
                  <a:pt x="0"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D"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7" name="Graphic 6">
            <a:extLst>
              <a:ext uri="{FF2B5EF4-FFF2-40B4-BE49-F238E27FC236}">
                <a16:creationId xmlns:a16="http://schemas.microsoft.com/office/drawing/2014/main" id="{7769F7BE-71C1-3B94-50B8-5C2BE81B4F3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37700" y="1"/>
            <a:ext cx="2654300" cy="1726584"/>
          </a:xfrm>
          <a:prstGeom prst="rect">
            <a:avLst/>
          </a:prstGeom>
        </p:spPr>
      </p:pic>
      <p:sp>
        <p:nvSpPr>
          <p:cNvPr id="2" name="TextBox 1">
            <a:extLst>
              <a:ext uri="{FF2B5EF4-FFF2-40B4-BE49-F238E27FC236}">
                <a16:creationId xmlns:a16="http://schemas.microsoft.com/office/drawing/2014/main" id="{85EBFB9C-1A72-B2BE-F7CF-0E27126C2ACC}"/>
              </a:ext>
            </a:extLst>
          </p:cNvPr>
          <p:cNvSpPr txBox="1"/>
          <p:nvPr/>
        </p:nvSpPr>
        <p:spPr>
          <a:xfrm>
            <a:off x="874713" y="597997"/>
            <a:ext cx="5801973" cy="553998"/>
          </a:xfrm>
          <a:prstGeom prst="rect">
            <a:avLst/>
          </a:prstGeom>
          <a:noFill/>
        </p:spPr>
        <p:txBody>
          <a:bodyPr wrap="none" lIns="0" tIns="0" rIns="0" bIns="0" rtlCol="0">
            <a:spAutoFit/>
          </a:bodyPr>
          <a:lstStyle/>
          <a:p>
            <a:r>
              <a:rPr lang="en-US" sz="3600" dirty="0">
                <a:solidFill>
                  <a:schemeClr val="bg1"/>
                </a:solidFill>
                <a:latin typeface="+mj-lt"/>
              </a:rPr>
              <a:t>Mapping Language Preferences</a:t>
            </a:r>
          </a:p>
        </p:txBody>
      </p:sp>
      <p:graphicFrame>
        <p:nvGraphicFramePr>
          <p:cNvPr id="3" name="Table 2">
            <a:extLst>
              <a:ext uri="{FF2B5EF4-FFF2-40B4-BE49-F238E27FC236}">
                <a16:creationId xmlns:a16="http://schemas.microsoft.com/office/drawing/2014/main" id="{2A94868A-F000-767D-E915-AF95309A27D2}"/>
              </a:ext>
            </a:extLst>
          </p:cNvPr>
          <p:cNvGraphicFramePr>
            <a:graphicFrameLocks noGrp="1"/>
          </p:cNvGraphicFramePr>
          <p:nvPr>
            <p:extLst>
              <p:ext uri="{D42A27DB-BD31-4B8C-83A1-F6EECF244321}">
                <p14:modId xmlns:p14="http://schemas.microsoft.com/office/powerpoint/2010/main" val="1983655810"/>
              </p:ext>
            </p:extLst>
          </p:nvPr>
        </p:nvGraphicFramePr>
        <p:xfrm>
          <a:off x="991937" y="2921000"/>
          <a:ext cx="4152900" cy="1016000"/>
        </p:xfrm>
        <a:graphic>
          <a:graphicData uri="http://schemas.openxmlformats.org/drawingml/2006/table">
            <a:tbl>
              <a:tblPr firstRow="1" firstCol="1" bandRow="1">
                <a:tableStyleId>{5C22544A-7EE6-4342-B048-85BDC9FD1C3A}</a:tableStyleId>
              </a:tblPr>
              <a:tblGrid>
                <a:gridCol w="1587500">
                  <a:extLst>
                    <a:ext uri="{9D8B030D-6E8A-4147-A177-3AD203B41FA5}">
                      <a16:colId xmlns:a16="http://schemas.microsoft.com/office/drawing/2014/main" val="1888937856"/>
                    </a:ext>
                  </a:extLst>
                </a:gridCol>
                <a:gridCol w="2565400">
                  <a:extLst>
                    <a:ext uri="{9D8B030D-6E8A-4147-A177-3AD203B41FA5}">
                      <a16:colId xmlns:a16="http://schemas.microsoft.com/office/drawing/2014/main" val="3115757765"/>
                    </a:ext>
                  </a:extLst>
                </a:gridCol>
              </a:tblGrid>
              <a:tr h="203200">
                <a:tc>
                  <a:txBody>
                    <a:bodyPr/>
                    <a:lstStyle/>
                    <a:p>
                      <a:pPr marL="0" marR="0">
                        <a:spcBef>
                          <a:spcPts val="0"/>
                        </a:spcBef>
                        <a:spcAft>
                          <a:spcPts val="0"/>
                        </a:spcAft>
                      </a:pPr>
                      <a:r>
                        <a:rPr lang="en-US" sz="1050">
                          <a:effectLst/>
                        </a:rPr>
                        <a:t>Language Worked With</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50">
                          <a:effectLst/>
                        </a:rPr>
                        <a:t>Languages Want to Work With</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074988009"/>
                  </a:ext>
                </a:extLst>
              </a:tr>
              <a:tr h="203200">
                <a:tc>
                  <a:txBody>
                    <a:bodyPr/>
                    <a:lstStyle/>
                    <a:p>
                      <a:pPr marL="0" marR="0">
                        <a:spcBef>
                          <a:spcPts val="0"/>
                        </a:spcBef>
                        <a:spcAft>
                          <a:spcPts val="0"/>
                        </a:spcAft>
                      </a:pPr>
                      <a:r>
                        <a:rPr lang="en-US" sz="1050">
                          <a:effectLst/>
                        </a:rPr>
                        <a:t>JavaScript</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50">
                          <a:effectLst/>
                        </a:rPr>
                        <a:t>TypeScript, Rust and Go</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275170328"/>
                  </a:ext>
                </a:extLst>
              </a:tr>
              <a:tr h="203200">
                <a:tc>
                  <a:txBody>
                    <a:bodyPr/>
                    <a:lstStyle/>
                    <a:p>
                      <a:pPr marL="0" marR="0">
                        <a:spcBef>
                          <a:spcPts val="0"/>
                        </a:spcBef>
                        <a:spcAft>
                          <a:spcPts val="0"/>
                        </a:spcAft>
                      </a:pPr>
                      <a:r>
                        <a:rPr lang="en-US" sz="1050" dirty="0">
                          <a:effectLst/>
                        </a:rPr>
                        <a:t>HTML/CSS</a:t>
                      </a:r>
                      <a:endParaRPr lang="en-US"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50">
                          <a:effectLst/>
                        </a:rPr>
                        <a:t>Rust, SQL, Typescript, and JavaScript</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862845799"/>
                  </a:ext>
                </a:extLst>
              </a:tr>
              <a:tr h="203200">
                <a:tc>
                  <a:txBody>
                    <a:bodyPr/>
                    <a:lstStyle/>
                    <a:p>
                      <a:pPr marL="0" marR="0">
                        <a:spcBef>
                          <a:spcPts val="0"/>
                        </a:spcBef>
                        <a:spcAft>
                          <a:spcPts val="0"/>
                        </a:spcAft>
                      </a:pPr>
                      <a:r>
                        <a:rPr lang="en-US" sz="1050">
                          <a:effectLst/>
                        </a:rPr>
                        <a:t>Python</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50">
                          <a:effectLst/>
                        </a:rPr>
                        <a:t>Rust, JavaScript, TypeScript and Go</a:t>
                      </a:r>
                      <a:endParaRPr lang="en-US"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850639591"/>
                  </a:ext>
                </a:extLst>
              </a:tr>
              <a:tr h="203200">
                <a:tc>
                  <a:txBody>
                    <a:bodyPr/>
                    <a:lstStyle/>
                    <a:p>
                      <a:pPr marL="0" marR="0">
                        <a:spcBef>
                          <a:spcPts val="0"/>
                        </a:spcBef>
                        <a:spcAft>
                          <a:spcPts val="0"/>
                        </a:spcAft>
                      </a:pPr>
                      <a:r>
                        <a:rPr lang="en-US" sz="1050">
                          <a:effectLst/>
                        </a:rPr>
                        <a:t>SQL</a:t>
                      </a:r>
                      <a:endParaRPr lang="en-US"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50" dirty="0">
                          <a:effectLst/>
                        </a:rPr>
                        <a:t>JavaScript, HTML/CSS, Rust and Python</a:t>
                      </a:r>
                      <a:endParaRPr lang="en-US"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426382619"/>
                  </a:ext>
                </a:extLst>
              </a:tr>
            </a:tbl>
          </a:graphicData>
        </a:graphic>
      </p:graphicFrame>
      <p:pic>
        <p:nvPicPr>
          <p:cNvPr id="4" name="Picture 3" descr="A colorful squares with numbers&#10;&#10;Description automatically generated">
            <a:extLst>
              <a:ext uri="{FF2B5EF4-FFF2-40B4-BE49-F238E27FC236}">
                <a16:creationId xmlns:a16="http://schemas.microsoft.com/office/drawing/2014/main" id="{BEDD8CE7-4F28-2294-55BC-0F82368DA2ED}"/>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25283" t="20631"/>
          <a:stretch/>
        </p:blipFill>
        <p:spPr bwMode="auto">
          <a:xfrm>
            <a:off x="6533606" y="1298593"/>
            <a:ext cx="4297680" cy="4260813"/>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091984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KxsOZgbh2gwZa1Nz_5BFAw"/>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7">
      <a:majorFont>
        <a:latin typeface="Avenir Heavy"/>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1152</TotalTime>
  <Words>1626</Words>
  <Application>Microsoft Macintosh PowerPoint</Application>
  <PresentationFormat>Widescreen</PresentationFormat>
  <Paragraphs>133</Paragraphs>
  <Slides>25</Slides>
  <Notes>1</Notes>
  <HiddenSlides>0</HiddenSlides>
  <MMClips>0</MMClips>
  <ScaleCrop>false</ScaleCrop>
  <HeadingPairs>
    <vt:vector size="8" baseType="variant">
      <vt:variant>
        <vt:lpstr>Fonts Used</vt:lpstr>
      </vt:variant>
      <vt:variant>
        <vt:i4>8</vt:i4>
      </vt:variant>
      <vt:variant>
        <vt:lpstr>Theme</vt:lpstr>
      </vt:variant>
      <vt:variant>
        <vt:i4>2</vt:i4>
      </vt:variant>
      <vt:variant>
        <vt:lpstr>Embedded OLE Servers</vt:lpstr>
      </vt:variant>
      <vt:variant>
        <vt:i4>1</vt:i4>
      </vt:variant>
      <vt:variant>
        <vt:lpstr>Slide Titles</vt:lpstr>
      </vt:variant>
      <vt:variant>
        <vt:i4>25</vt:i4>
      </vt:variant>
    </vt:vector>
  </HeadingPairs>
  <TitlesOfParts>
    <vt:vector size="36" baseType="lpstr">
      <vt:lpstr>Arial</vt:lpstr>
      <vt:lpstr>Avenir Heavy</vt:lpstr>
      <vt:lpstr>Calibri</vt:lpstr>
      <vt:lpstr>Calibri Light</vt:lpstr>
      <vt:lpstr>Segoe UI</vt:lpstr>
      <vt:lpstr>Söhne</vt:lpstr>
      <vt:lpstr>Times New Roman</vt:lpstr>
      <vt:lpstr>YAD1aU3sLnI 0</vt:lpstr>
      <vt:lpstr>Office Theme</vt:lpstr>
      <vt:lpstr>Tema de Office</vt:lpstr>
      <vt:lpstr>think-cell Slide</vt:lpstr>
      <vt:lpstr>Unveiling the Coding Horizons: A Comprehensive Analysis of Global Developer Trends and Career Trajectories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Fauzy Lukman</dc:creator>
  <cp:lastModifiedBy>Abhishict Pamula</cp:lastModifiedBy>
  <cp:revision>92</cp:revision>
  <dcterms:created xsi:type="dcterms:W3CDTF">2017-05-23T12:23:28Z</dcterms:created>
  <dcterms:modified xsi:type="dcterms:W3CDTF">2023-12-19T04:59:42Z</dcterms:modified>
</cp:coreProperties>
</file>

<file path=docProps/thumbnail.jpeg>
</file>